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8" r:id="rId2"/>
    <p:sldId id="259" r:id="rId3"/>
    <p:sldId id="281" r:id="rId4"/>
    <p:sldId id="262" r:id="rId5"/>
    <p:sldId id="260" r:id="rId6"/>
    <p:sldId id="264" r:id="rId7"/>
    <p:sldId id="266" r:id="rId8"/>
    <p:sldId id="261" r:id="rId9"/>
    <p:sldId id="271" r:id="rId10"/>
    <p:sldId id="273" r:id="rId11"/>
    <p:sldId id="267" r:id="rId12"/>
    <p:sldId id="276" r:id="rId13"/>
    <p:sldId id="286" r:id="rId14"/>
    <p:sldId id="268" r:id="rId15"/>
    <p:sldId id="278" r:id="rId16"/>
    <p:sldId id="287" r:id="rId17"/>
    <p:sldId id="279" r:id="rId18"/>
    <p:sldId id="284" r:id="rId19"/>
    <p:sldId id="280" r:id="rId20"/>
    <p:sldId id="285" r:id="rId21"/>
    <p:sldId id="275" r:id="rId22"/>
    <p:sldId id="274" r:id="rId23"/>
    <p:sldId id="269" r:id="rId24"/>
    <p:sldId id="283" r:id="rId25"/>
    <p:sldId id="270"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85" autoAdjust="0"/>
    <p:restoredTop sz="94624"/>
  </p:normalViewPr>
  <p:slideViewPr>
    <p:cSldViewPr snapToGrid="0">
      <p:cViewPr varScale="1">
        <p:scale>
          <a:sx n="73" d="100"/>
          <a:sy n="73" d="100"/>
        </p:scale>
        <p:origin x="852"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00"/>
    </p:cViewPr>
  </p:sorterViewPr>
  <p:notesViewPr>
    <p:cSldViewPr snapToGrid="0">
      <p:cViewPr varScale="1">
        <p:scale>
          <a:sx n="93" d="100"/>
          <a:sy n="93" d="100"/>
        </p:scale>
        <p:origin x="1624"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2DC17D-3DC2-A34A-8F0B-305EF4B12BA0}" type="datetimeFigureOut">
              <a:rPr lang="en-US" smtClean="0"/>
              <a:t>6/14/2019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D84BC3-A5F6-6F41-ADB0-6294167C2BCC}" type="slidenum">
              <a:rPr lang="en-US" smtClean="0"/>
              <a:t>‹#›</a:t>
            </a:fld>
            <a:endParaRPr lang="en-US"/>
          </a:p>
        </p:txBody>
      </p:sp>
    </p:spTree>
    <p:extLst>
      <p:ext uri="{BB962C8B-B14F-4D97-AF65-F5344CB8AC3E}">
        <p14:creationId xmlns:p14="http://schemas.microsoft.com/office/powerpoint/2010/main" val="305886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D84BC3-A5F6-6F41-ADB0-6294167C2BCC}" type="slidenum">
              <a:rPr lang="en-US" smtClean="0"/>
              <a:t>1</a:t>
            </a:fld>
            <a:endParaRPr lang="en-US"/>
          </a:p>
        </p:txBody>
      </p:sp>
    </p:spTree>
    <p:extLst>
      <p:ext uri="{BB962C8B-B14F-4D97-AF65-F5344CB8AC3E}">
        <p14:creationId xmlns:p14="http://schemas.microsoft.com/office/powerpoint/2010/main" val="1121948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A875872-AC52-45F6-99A9-B6A7201F7306}" type="datetimeFigureOut">
              <a:rPr lang="en-GB" smtClean="0"/>
              <a:t>14/06/2019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4012DA-03D8-4ABD-842D-80052E7BA61B}" type="slidenum">
              <a:rPr lang="en-GB" smtClean="0"/>
              <a:t>‹#›</a:t>
            </a:fld>
            <a:endParaRPr lang="en-GB"/>
          </a:p>
        </p:txBody>
      </p:sp>
    </p:spTree>
    <p:extLst>
      <p:ext uri="{BB962C8B-B14F-4D97-AF65-F5344CB8AC3E}">
        <p14:creationId xmlns:p14="http://schemas.microsoft.com/office/powerpoint/2010/main" val="1671947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A875872-AC52-45F6-99A9-B6A7201F7306}" type="datetimeFigureOut">
              <a:rPr lang="en-GB" smtClean="0"/>
              <a:t>14/06/2019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4012DA-03D8-4ABD-842D-80052E7BA61B}" type="slidenum">
              <a:rPr lang="en-GB" smtClean="0"/>
              <a:t>‹#›</a:t>
            </a:fld>
            <a:endParaRPr lang="en-GB"/>
          </a:p>
        </p:txBody>
      </p:sp>
    </p:spTree>
    <p:extLst>
      <p:ext uri="{BB962C8B-B14F-4D97-AF65-F5344CB8AC3E}">
        <p14:creationId xmlns:p14="http://schemas.microsoft.com/office/powerpoint/2010/main" val="3606568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A875872-AC52-45F6-99A9-B6A7201F7306}" type="datetimeFigureOut">
              <a:rPr lang="en-GB" smtClean="0"/>
              <a:t>14/06/2019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4012DA-03D8-4ABD-842D-80052E7BA61B}" type="slidenum">
              <a:rPr lang="en-GB" smtClean="0"/>
              <a:t>‹#›</a:t>
            </a:fld>
            <a:endParaRPr lang="en-GB"/>
          </a:p>
        </p:txBody>
      </p:sp>
    </p:spTree>
    <p:extLst>
      <p:ext uri="{BB962C8B-B14F-4D97-AF65-F5344CB8AC3E}">
        <p14:creationId xmlns:p14="http://schemas.microsoft.com/office/powerpoint/2010/main" val="1405241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A875872-AC52-45F6-99A9-B6A7201F7306}" type="datetimeFigureOut">
              <a:rPr lang="en-GB" smtClean="0"/>
              <a:t>14/06/2019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4012DA-03D8-4ABD-842D-80052E7BA61B}" type="slidenum">
              <a:rPr lang="en-GB" smtClean="0"/>
              <a:t>‹#›</a:t>
            </a:fld>
            <a:endParaRPr lang="en-GB"/>
          </a:p>
        </p:txBody>
      </p:sp>
    </p:spTree>
    <p:extLst>
      <p:ext uri="{BB962C8B-B14F-4D97-AF65-F5344CB8AC3E}">
        <p14:creationId xmlns:p14="http://schemas.microsoft.com/office/powerpoint/2010/main" val="3519307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875872-AC52-45F6-99A9-B6A7201F7306}" type="datetimeFigureOut">
              <a:rPr lang="en-GB" smtClean="0"/>
              <a:t>14/06/2019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4012DA-03D8-4ABD-842D-80052E7BA61B}" type="slidenum">
              <a:rPr lang="en-GB" smtClean="0"/>
              <a:t>‹#›</a:t>
            </a:fld>
            <a:endParaRPr lang="en-GB"/>
          </a:p>
        </p:txBody>
      </p:sp>
    </p:spTree>
    <p:extLst>
      <p:ext uri="{BB962C8B-B14F-4D97-AF65-F5344CB8AC3E}">
        <p14:creationId xmlns:p14="http://schemas.microsoft.com/office/powerpoint/2010/main" val="2142150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A875872-AC52-45F6-99A9-B6A7201F7306}" type="datetimeFigureOut">
              <a:rPr lang="en-GB" smtClean="0"/>
              <a:t>14/06/2019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4012DA-03D8-4ABD-842D-80052E7BA61B}" type="slidenum">
              <a:rPr lang="en-GB" smtClean="0"/>
              <a:t>‹#›</a:t>
            </a:fld>
            <a:endParaRPr lang="en-GB"/>
          </a:p>
        </p:txBody>
      </p:sp>
    </p:spTree>
    <p:extLst>
      <p:ext uri="{BB962C8B-B14F-4D97-AF65-F5344CB8AC3E}">
        <p14:creationId xmlns:p14="http://schemas.microsoft.com/office/powerpoint/2010/main" val="1833902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A875872-AC52-45F6-99A9-B6A7201F7306}" type="datetimeFigureOut">
              <a:rPr lang="en-GB" smtClean="0"/>
              <a:t>14/06/2019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4012DA-03D8-4ABD-842D-80052E7BA61B}" type="slidenum">
              <a:rPr lang="en-GB" smtClean="0"/>
              <a:t>‹#›</a:t>
            </a:fld>
            <a:endParaRPr lang="en-GB"/>
          </a:p>
        </p:txBody>
      </p:sp>
    </p:spTree>
    <p:extLst>
      <p:ext uri="{BB962C8B-B14F-4D97-AF65-F5344CB8AC3E}">
        <p14:creationId xmlns:p14="http://schemas.microsoft.com/office/powerpoint/2010/main" val="2361438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A875872-AC52-45F6-99A9-B6A7201F7306}" type="datetimeFigureOut">
              <a:rPr lang="en-GB" smtClean="0"/>
              <a:t>14/06/2019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4012DA-03D8-4ABD-842D-80052E7BA61B}" type="slidenum">
              <a:rPr lang="en-GB" smtClean="0"/>
              <a:t>‹#›</a:t>
            </a:fld>
            <a:endParaRPr lang="en-GB"/>
          </a:p>
        </p:txBody>
      </p:sp>
    </p:spTree>
    <p:extLst>
      <p:ext uri="{BB962C8B-B14F-4D97-AF65-F5344CB8AC3E}">
        <p14:creationId xmlns:p14="http://schemas.microsoft.com/office/powerpoint/2010/main" val="2080054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875872-AC52-45F6-99A9-B6A7201F7306}" type="datetimeFigureOut">
              <a:rPr lang="en-GB" smtClean="0"/>
              <a:t>14/06/2019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4012DA-03D8-4ABD-842D-80052E7BA61B}" type="slidenum">
              <a:rPr lang="en-GB" smtClean="0"/>
              <a:t>‹#›</a:t>
            </a:fld>
            <a:endParaRPr lang="en-GB"/>
          </a:p>
        </p:txBody>
      </p:sp>
    </p:spTree>
    <p:extLst>
      <p:ext uri="{BB962C8B-B14F-4D97-AF65-F5344CB8AC3E}">
        <p14:creationId xmlns:p14="http://schemas.microsoft.com/office/powerpoint/2010/main" val="3450601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875872-AC52-45F6-99A9-B6A7201F7306}" type="datetimeFigureOut">
              <a:rPr lang="en-GB" smtClean="0"/>
              <a:t>14/06/2019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4012DA-03D8-4ABD-842D-80052E7BA61B}" type="slidenum">
              <a:rPr lang="en-GB" smtClean="0"/>
              <a:t>‹#›</a:t>
            </a:fld>
            <a:endParaRPr lang="en-GB"/>
          </a:p>
        </p:txBody>
      </p:sp>
    </p:spTree>
    <p:extLst>
      <p:ext uri="{BB962C8B-B14F-4D97-AF65-F5344CB8AC3E}">
        <p14:creationId xmlns:p14="http://schemas.microsoft.com/office/powerpoint/2010/main" val="4143838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875872-AC52-45F6-99A9-B6A7201F7306}" type="datetimeFigureOut">
              <a:rPr lang="en-GB" smtClean="0"/>
              <a:t>14/06/2019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4012DA-03D8-4ABD-842D-80052E7BA61B}" type="slidenum">
              <a:rPr lang="en-GB" smtClean="0"/>
              <a:t>‹#›</a:t>
            </a:fld>
            <a:endParaRPr lang="en-GB"/>
          </a:p>
        </p:txBody>
      </p:sp>
    </p:spTree>
    <p:extLst>
      <p:ext uri="{BB962C8B-B14F-4D97-AF65-F5344CB8AC3E}">
        <p14:creationId xmlns:p14="http://schemas.microsoft.com/office/powerpoint/2010/main" val="1955912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875872-AC52-45F6-99A9-B6A7201F7306}" type="datetimeFigureOut">
              <a:rPr lang="en-GB" smtClean="0"/>
              <a:t>14/06/2019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012DA-03D8-4ABD-842D-80052E7BA61B}" type="slidenum">
              <a:rPr lang="en-GB" smtClean="0"/>
              <a:t>‹#›</a:t>
            </a:fld>
            <a:endParaRPr lang="en-GB"/>
          </a:p>
        </p:txBody>
      </p:sp>
    </p:spTree>
    <p:extLst>
      <p:ext uri="{BB962C8B-B14F-4D97-AF65-F5344CB8AC3E}">
        <p14:creationId xmlns:p14="http://schemas.microsoft.com/office/powerpoint/2010/main" val="2920031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6.jpe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hyperlink" Target="https://www.york.ac.uk/education/research/cresj/researchthemes/citizenship-education/leverhulmeyouthactivism/" TargetMode="External"/><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028280" y="1779146"/>
            <a:ext cx="7763232" cy="2649163"/>
          </a:xfrm>
        </p:spPr>
        <p:txBody>
          <a:bodyPr>
            <a:noAutofit/>
          </a:bodyPr>
          <a:lstStyle/>
          <a:p>
            <a:pPr algn="ctr"/>
            <a:r>
              <a:rPr lang="en-US" sz="4000" i="1" dirty="0">
                <a:solidFill>
                  <a:srgbClr val="25303B"/>
                </a:solidFill>
              </a:rPr>
              <a:t>Youth activism, engagement and the development of new civic learning spaces</a:t>
            </a:r>
            <a:br>
              <a:rPr lang="en-US" sz="4000" i="1" dirty="0">
                <a:solidFill>
                  <a:srgbClr val="25303B"/>
                </a:solidFill>
              </a:rPr>
            </a:br>
            <a:r>
              <a:rPr lang="en-US" sz="4000" i="1" dirty="0">
                <a:solidFill>
                  <a:srgbClr val="25303B"/>
                </a:solidFill>
              </a:rPr>
              <a:t>(</a:t>
            </a:r>
            <a:r>
              <a:rPr lang="en-US" sz="4000" i="1" dirty="0" err="1">
                <a:solidFill>
                  <a:srgbClr val="25303B"/>
                </a:solidFill>
              </a:rPr>
              <a:t>Leverhulme</a:t>
            </a:r>
            <a:r>
              <a:rPr lang="en-US" sz="4000" i="1" dirty="0">
                <a:solidFill>
                  <a:srgbClr val="25303B"/>
                </a:solidFill>
              </a:rPr>
              <a:t> International Network)</a:t>
            </a:r>
            <a:endParaRPr lang="en-GB" sz="4000" i="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2502" y="332657"/>
            <a:ext cx="3211959" cy="1116582"/>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9852" y="6123067"/>
            <a:ext cx="1532358" cy="36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28962" y="6081948"/>
            <a:ext cx="999528" cy="500348"/>
          </a:xfrm>
          <a:prstGeom prst="rect">
            <a:avLst/>
          </a:prstGeom>
        </p:spPr>
      </p:pic>
      <p:pic>
        <p:nvPicPr>
          <p:cNvPr id="1029" name="Picture 5" descr="C:\Users\as1985\Google Drive\Leverhulme\elte-logo-en (1) (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1718" y="6137326"/>
            <a:ext cx="1384399" cy="4661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71331" y="6095900"/>
            <a:ext cx="709084" cy="549006"/>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46484" y="5904116"/>
            <a:ext cx="883952" cy="881063"/>
          </a:xfrm>
          <a:prstGeom prst="rect">
            <a:avLst/>
          </a:prstGeom>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28846" y="5975555"/>
            <a:ext cx="827698"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72616" y="6001755"/>
            <a:ext cx="499772" cy="660735"/>
          </a:xfrm>
          <a:prstGeom prst="rect">
            <a:avLst/>
          </a:prstGeom>
        </p:spPr>
      </p:pic>
      <p:sp>
        <p:nvSpPr>
          <p:cNvPr id="8" name="TextBox 7"/>
          <p:cNvSpPr txBox="1"/>
          <p:nvPr/>
        </p:nvSpPr>
        <p:spPr>
          <a:xfrm>
            <a:off x="2541718" y="4746301"/>
            <a:ext cx="6453212" cy="1077218"/>
          </a:xfrm>
          <a:prstGeom prst="rect">
            <a:avLst/>
          </a:prstGeom>
          <a:noFill/>
        </p:spPr>
        <p:txBody>
          <a:bodyPr wrap="square" rtlCol="0">
            <a:spAutoFit/>
          </a:bodyPr>
          <a:lstStyle/>
          <a:p>
            <a:pPr algn="ctr"/>
            <a:r>
              <a:rPr lang="en-GB" sz="3200" dirty="0">
                <a:latin typeface="Cambria" panose="02040503050406030204" pitchFamily="18" charset="0"/>
              </a:rPr>
              <a:t>Thursday 13 June 2019</a:t>
            </a:r>
          </a:p>
          <a:p>
            <a:pPr algn="ctr"/>
            <a:r>
              <a:rPr lang="en-GB" sz="3200" dirty="0">
                <a:latin typeface="Cambria" panose="02040503050406030204" pitchFamily="18" charset="0"/>
              </a:rPr>
              <a:t>Houses of Parliament, London, UK</a:t>
            </a:r>
          </a:p>
        </p:txBody>
      </p:sp>
    </p:spTree>
    <p:extLst>
      <p:ext uri="{BB962C8B-B14F-4D97-AF65-F5344CB8AC3E}">
        <p14:creationId xmlns:p14="http://schemas.microsoft.com/office/powerpoint/2010/main" val="2153573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2502" y="332657"/>
            <a:ext cx="3211959" cy="1116582"/>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4717" y="5968723"/>
            <a:ext cx="1532358" cy="36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1617" y="5918513"/>
            <a:ext cx="999528" cy="500348"/>
          </a:xfrm>
          <a:prstGeom prst="rect">
            <a:avLst/>
          </a:prstGeom>
        </p:spPr>
      </p:pic>
      <p:pic>
        <p:nvPicPr>
          <p:cNvPr id="1029" name="Picture 5" descr="C:\Users\as1985\Google Drive\Leverhulme\elte-logo-en (1)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6485" y="5973084"/>
            <a:ext cx="1384399" cy="4661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8627" y="5980658"/>
            <a:ext cx="709084" cy="549006"/>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86223" y="5728156"/>
            <a:ext cx="883952" cy="881063"/>
          </a:xfrm>
          <a:prstGeom prst="rect">
            <a:avLst/>
          </a:prstGeom>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1699" y="5906216"/>
            <a:ext cx="827698"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19445" y="5868929"/>
            <a:ext cx="499772" cy="660735"/>
          </a:xfrm>
          <a:prstGeom prst="rect">
            <a:avLst/>
          </a:prstGeom>
        </p:spPr>
      </p:pic>
      <p:sp>
        <p:nvSpPr>
          <p:cNvPr id="15" name="TextBox 14"/>
          <p:cNvSpPr txBox="1"/>
          <p:nvPr/>
        </p:nvSpPr>
        <p:spPr>
          <a:xfrm>
            <a:off x="679270" y="1012330"/>
            <a:ext cx="10802982" cy="4893647"/>
          </a:xfrm>
          <a:prstGeom prst="rect">
            <a:avLst/>
          </a:prstGeom>
          <a:noFill/>
        </p:spPr>
        <p:txBody>
          <a:bodyPr wrap="square" rtlCol="0">
            <a:spAutoFit/>
          </a:bodyPr>
          <a:lstStyle/>
          <a:p>
            <a:r>
              <a:rPr lang="en-GB" sz="2600" b="1" dirty="0"/>
              <a:t>Typologies</a:t>
            </a:r>
          </a:p>
          <a:p>
            <a:pPr marL="321366" indent="-321366">
              <a:buFont typeface="Arial" panose="020B0604020202020204" pitchFamily="34" charset="0"/>
              <a:buChar char="•"/>
            </a:pPr>
            <a:r>
              <a:rPr lang="en-GB" sz="2600" dirty="0"/>
              <a:t>McLaughlin (1992): minimal-maximal continuum (values of </a:t>
            </a:r>
            <a:r>
              <a:rPr lang="en-GB" sz="2600" i="1" dirty="0"/>
              <a:t>identity</a:t>
            </a:r>
            <a:r>
              <a:rPr lang="en-GB" sz="2600" dirty="0"/>
              <a:t>, </a:t>
            </a:r>
            <a:r>
              <a:rPr lang="en-GB" sz="2600" i="1" dirty="0"/>
              <a:t>virtues</a:t>
            </a:r>
            <a:r>
              <a:rPr lang="en-GB" sz="2600" dirty="0"/>
              <a:t>, </a:t>
            </a:r>
            <a:r>
              <a:rPr lang="en-GB" sz="2600" i="1" dirty="0"/>
              <a:t>political involvement </a:t>
            </a:r>
            <a:r>
              <a:rPr lang="en-GB" sz="2600" dirty="0"/>
              <a:t>and </a:t>
            </a:r>
            <a:r>
              <a:rPr lang="en-GB" sz="2600" i="1" dirty="0"/>
              <a:t>social prerequisites)</a:t>
            </a:r>
            <a:r>
              <a:rPr lang="en-GB" sz="2600" dirty="0"/>
              <a:t>. </a:t>
            </a:r>
          </a:p>
          <a:p>
            <a:pPr marL="321366" indent="-321366">
              <a:buFont typeface="Arial" panose="020B0604020202020204" pitchFamily="34" charset="0"/>
              <a:buChar char="•"/>
            </a:pPr>
            <a:r>
              <a:rPr lang="en-GB" sz="2600" dirty="0"/>
              <a:t>Andreotti (2006): ‘soft’ and ‘critical’ approaches, particularly relevant to postcolonial, global and cosmopolitan perspectives on the choice between charitable, individually framed conservative approaches and the collective and structurally positioned inclusive and democratic stances. </a:t>
            </a:r>
          </a:p>
          <a:p>
            <a:pPr marL="321366" indent="-321366">
              <a:buFont typeface="Arial" panose="020B0604020202020204" pitchFamily="34" charset="0"/>
              <a:buChar char="•"/>
            </a:pPr>
            <a:r>
              <a:rPr lang="en-GB" sz="2600" dirty="0" err="1"/>
              <a:t>Kahne</a:t>
            </a:r>
            <a:r>
              <a:rPr lang="en-GB" sz="2600" dirty="0"/>
              <a:t> and </a:t>
            </a:r>
            <a:r>
              <a:rPr lang="en-GB" sz="2600" dirty="0" err="1"/>
              <a:t>Westheimer</a:t>
            </a:r>
            <a:r>
              <a:rPr lang="en-GB" sz="2600" dirty="0"/>
              <a:t> (2004) the personally responsible; participatory; and, justice-oriented citizen.</a:t>
            </a:r>
          </a:p>
          <a:p>
            <a:pPr marL="321366" indent="-321366">
              <a:buFont typeface="Arial" panose="020B0604020202020204" pitchFamily="34" charset="0"/>
              <a:buChar char="•"/>
            </a:pPr>
            <a:r>
              <a:rPr lang="en-GB" sz="2600" dirty="0"/>
              <a:t>Oxley and Morris (2013): cosmopolitan based (political, moral, economic and cultural) and advocacy based (social, critical, environmental and spiritual).</a:t>
            </a:r>
            <a:endParaRPr lang="en-GB" sz="2600" dirty="0">
              <a:latin typeface="Cambria" panose="02040503050406030204" pitchFamily="18" charset="0"/>
            </a:endParaRPr>
          </a:p>
        </p:txBody>
      </p:sp>
    </p:spTree>
    <p:extLst>
      <p:ext uri="{BB962C8B-B14F-4D97-AF65-F5344CB8AC3E}">
        <p14:creationId xmlns:p14="http://schemas.microsoft.com/office/powerpoint/2010/main" val="3632607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2502" y="332657"/>
            <a:ext cx="3211959" cy="1116582"/>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8485" y="6058051"/>
            <a:ext cx="1532358" cy="36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6516" y="5991956"/>
            <a:ext cx="999528" cy="500348"/>
          </a:xfrm>
          <a:prstGeom prst="rect">
            <a:avLst/>
          </a:prstGeom>
        </p:spPr>
      </p:pic>
      <p:pic>
        <p:nvPicPr>
          <p:cNvPr id="1029" name="Picture 5" descr="C:\Users\as1985\Google Drive\Leverhulme\elte-logo-en (1)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6943" y="6101300"/>
            <a:ext cx="1384399" cy="4661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01866" y="6047660"/>
            <a:ext cx="709084" cy="549006"/>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28860" y="5855097"/>
            <a:ext cx="883952" cy="881063"/>
          </a:xfrm>
          <a:prstGeom prst="rect">
            <a:avLst/>
          </a:prstGeom>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24343" y="5992513"/>
            <a:ext cx="827698"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15408" y="5991796"/>
            <a:ext cx="499772" cy="660735"/>
          </a:xfrm>
          <a:prstGeom prst="rect">
            <a:avLst/>
          </a:prstGeom>
        </p:spPr>
      </p:pic>
      <p:sp>
        <p:nvSpPr>
          <p:cNvPr id="15" name="TextBox 14"/>
          <p:cNvSpPr txBox="1"/>
          <p:nvPr/>
        </p:nvSpPr>
        <p:spPr>
          <a:xfrm>
            <a:off x="815834" y="1210576"/>
            <a:ext cx="10411097" cy="5386090"/>
          </a:xfrm>
          <a:prstGeom prst="rect">
            <a:avLst/>
          </a:prstGeom>
          <a:noFill/>
        </p:spPr>
        <p:txBody>
          <a:bodyPr wrap="square" rtlCol="0">
            <a:spAutoFit/>
          </a:bodyPr>
          <a:lstStyle/>
          <a:p>
            <a:r>
              <a:rPr lang="en-GB" sz="2800" b="1" dirty="0">
                <a:latin typeface="Cambria" panose="02040503050406030204" pitchFamily="18" charset="0"/>
              </a:rPr>
              <a:t>Australia</a:t>
            </a:r>
            <a:endParaRPr lang="en-GB" sz="2800" b="1" dirty="0"/>
          </a:p>
          <a:p>
            <a:pPr marL="285750" indent="-285750">
              <a:buFont typeface="Arial" panose="020B0604020202020204" pitchFamily="34" charset="0"/>
              <a:buChar char="•"/>
            </a:pPr>
            <a:r>
              <a:rPr lang="en-GB" sz="2800" dirty="0"/>
              <a:t> Strong policy rhetoric in support of youth social and political action</a:t>
            </a:r>
          </a:p>
          <a:p>
            <a:pPr marL="285750" indent="-285750">
              <a:buFont typeface="Arial" panose="020B0604020202020204" pitchFamily="34" charset="0"/>
              <a:buChar char="•"/>
            </a:pPr>
            <a:r>
              <a:rPr lang="en-GB" sz="2800" dirty="0"/>
              <a:t>Concerns about levels of youth political knowledge and engagement</a:t>
            </a:r>
          </a:p>
          <a:p>
            <a:pPr marL="285750" indent="-285750">
              <a:buFont typeface="Arial" panose="020B0604020202020204" pitchFamily="34" charset="0"/>
              <a:buChar char="•"/>
            </a:pPr>
            <a:r>
              <a:rPr lang="en-GB" sz="2800" dirty="0"/>
              <a:t>General interest in changing notions and practices of youth social and political action, including a focus on everyday and online levels of engagement</a:t>
            </a:r>
          </a:p>
          <a:p>
            <a:pPr marL="285750" indent="-285750">
              <a:buFont typeface="Arial" panose="020B0604020202020204" pitchFamily="34" charset="0"/>
              <a:buChar char="•"/>
            </a:pPr>
            <a:r>
              <a:rPr lang="en-GB" sz="2800" dirty="0"/>
              <a:t>General recognition of persistent barriers: socio-economic, opportunities (or lack of), rurality, etc.</a:t>
            </a:r>
          </a:p>
          <a:p>
            <a:pPr marL="285750" indent="-285750">
              <a:buFont typeface="Arial" panose="020B0604020202020204" pitchFamily="34" charset="0"/>
              <a:buChar char="•"/>
            </a:pPr>
            <a:r>
              <a:rPr lang="en-GB" sz="2800" dirty="0"/>
              <a:t>General appreciation of effective practice: supportive leadership, intentional planning of opportunities, working with young people etc.</a:t>
            </a:r>
          </a:p>
          <a:p>
            <a:pPr marL="321366" indent="-321366">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4245669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8485" y="6058051"/>
            <a:ext cx="1532358" cy="36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6516" y="5991956"/>
            <a:ext cx="999528" cy="500348"/>
          </a:xfrm>
          <a:prstGeom prst="rect">
            <a:avLst/>
          </a:prstGeom>
        </p:spPr>
      </p:pic>
      <p:pic>
        <p:nvPicPr>
          <p:cNvPr id="1029" name="Picture 5" descr="C:\Users\as1985\Google Drive\Leverhulme\elte-logo-en (1)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6943" y="6101300"/>
            <a:ext cx="1384399" cy="4661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6334" y="6041215"/>
            <a:ext cx="709084" cy="549006"/>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9975" y="5858347"/>
            <a:ext cx="883952" cy="881063"/>
          </a:xfrm>
          <a:prstGeom prst="rect">
            <a:avLst/>
          </a:prstGeom>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6408" y="6001223"/>
            <a:ext cx="827698"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9252" y="6004009"/>
            <a:ext cx="499772" cy="660735"/>
          </a:xfrm>
          <a:prstGeom prst="rect">
            <a:avLst/>
          </a:prstGeom>
        </p:spPr>
      </p:pic>
      <p:sp>
        <p:nvSpPr>
          <p:cNvPr id="15" name="TextBox 14"/>
          <p:cNvSpPr txBox="1"/>
          <p:nvPr/>
        </p:nvSpPr>
        <p:spPr>
          <a:xfrm>
            <a:off x="585545" y="407434"/>
            <a:ext cx="10411097" cy="6324808"/>
          </a:xfrm>
          <a:prstGeom prst="rect">
            <a:avLst/>
          </a:prstGeom>
          <a:noFill/>
        </p:spPr>
        <p:txBody>
          <a:bodyPr wrap="square" rtlCol="0">
            <a:spAutoFit/>
          </a:bodyPr>
          <a:lstStyle/>
          <a:p>
            <a:r>
              <a:rPr lang="en-GB" sz="2500" b="1" dirty="0">
                <a:latin typeface="Cambria" panose="02040503050406030204" pitchFamily="18" charset="0"/>
              </a:rPr>
              <a:t>Canada</a:t>
            </a:r>
            <a:endParaRPr lang="en-GB" sz="2000" b="1" dirty="0"/>
          </a:p>
          <a:p>
            <a:endParaRPr lang="en-CA" sz="2000" dirty="0"/>
          </a:p>
          <a:p>
            <a:r>
              <a:rPr lang="en-CA" sz="2000" dirty="0"/>
              <a:t>• expressions of youth civic engagement in Canada have tended to be moderate, varied, local, and institutional; tempered historically by its evolving political culture, emergent internal and external circumstances and issues, and a filter of ‘nation building’ and personal and social responsibility</a:t>
            </a:r>
          </a:p>
          <a:p>
            <a:endParaRPr lang="en-CA" sz="2000" dirty="0"/>
          </a:p>
          <a:p>
            <a:r>
              <a:rPr lang="en-CA" sz="2000" dirty="0"/>
              <a:t>• studies undertaken since the 1990s report important shifts in how young Canadians are engaging in civic matters; suggesting less engagement in formal politics and an increasing level of involvement in what is referred to as ‘informal’ or ‘non-electoral’ political activities</a:t>
            </a:r>
          </a:p>
          <a:p>
            <a:endParaRPr lang="en-CA" sz="2000" dirty="0"/>
          </a:p>
          <a:p>
            <a:r>
              <a:rPr lang="en-CA" sz="2000" dirty="0"/>
              <a:t>• while involvement remains largely face-to-face, there is evidence of increasing online engagement with a broader range of civic issues in areas of personal interest (e.g., environment, Indigenous peoples’ concerns, access to higher education)</a:t>
            </a:r>
          </a:p>
          <a:p>
            <a:endParaRPr lang="en-CA" sz="2000" dirty="0"/>
          </a:p>
          <a:p>
            <a:r>
              <a:rPr lang="en-CA" sz="2000" dirty="0"/>
              <a:t>• youth civic engagement learning in Canada is supported by formal provincial and territorial education systems and a substantive civil society infrastructure (e.g., groups, organizations, NGOs) working in the interest of the citizens but operating outside of the governmental and for-profit sectors</a:t>
            </a:r>
          </a:p>
          <a:p>
            <a:endParaRPr lang="en-CA" sz="2000" dirty="0"/>
          </a:p>
          <a:p>
            <a:endParaRPr lang="en-CA" sz="2000" dirty="0"/>
          </a:p>
        </p:txBody>
      </p:sp>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56742" y="141465"/>
            <a:ext cx="3211959" cy="723059"/>
          </a:xfrm>
          <a:prstGeom prst="rect">
            <a:avLst/>
          </a:prstGeom>
        </p:spPr>
      </p:pic>
    </p:spTree>
    <p:extLst>
      <p:ext uri="{BB962C8B-B14F-4D97-AF65-F5344CB8AC3E}">
        <p14:creationId xmlns:p14="http://schemas.microsoft.com/office/powerpoint/2010/main" val="307287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8485" y="6058051"/>
            <a:ext cx="1532358" cy="36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6516" y="5991956"/>
            <a:ext cx="999528" cy="500348"/>
          </a:xfrm>
          <a:prstGeom prst="rect">
            <a:avLst/>
          </a:prstGeom>
        </p:spPr>
      </p:pic>
      <p:pic>
        <p:nvPicPr>
          <p:cNvPr id="1029" name="Picture 5" descr="C:\Users\as1985\Google Drive\Leverhulme\elte-logo-en (1)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6943" y="6101300"/>
            <a:ext cx="1384399" cy="4661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6334" y="6041215"/>
            <a:ext cx="709084" cy="549006"/>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9975" y="5858347"/>
            <a:ext cx="883952" cy="881063"/>
          </a:xfrm>
          <a:prstGeom prst="rect">
            <a:avLst/>
          </a:prstGeom>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6408" y="6001223"/>
            <a:ext cx="827698"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9252" y="6004009"/>
            <a:ext cx="499772" cy="660735"/>
          </a:xfrm>
          <a:prstGeom prst="rect">
            <a:avLst/>
          </a:prstGeom>
        </p:spPr>
      </p:pic>
      <p:sp>
        <p:nvSpPr>
          <p:cNvPr id="15" name="TextBox 14"/>
          <p:cNvSpPr txBox="1"/>
          <p:nvPr/>
        </p:nvSpPr>
        <p:spPr>
          <a:xfrm>
            <a:off x="650859" y="667261"/>
            <a:ext cx="10411097" cy="5109091"/>
          </a:xfrm>
          <a:prstGeom prst="rect">
            <a:avLst/>
          </a:prstGeom>
          <a:noFill/>
        </p:spPr>
        <p:txBody>
          <a:bodyPr wrap="square" rtlCol="0">
            <a:spAutoFit/>
          </a:bodyPr>
          <a:lstStyle/>
          <a:p>
            <a:r>
              <a:rPr lang="en-GB" sz="2600" b="1" dirty="0">
                <a:latin typeface="Cambria" panose="02040503050406030204" pitchFamily="18" charset="0"/>
              </a:rPr>
              <a:t>Canada</a:t>
            </a:r>
            <a:endParaRPr lang="en-GB" sz="2600" b="1" dirty="0"/>
          </a:p>
          <a:p>
            <a:endParaRPr lang="en-CA" sz="2000" dirty="0"/>
          </a:p>
          <a:p>
            <a:r>
              <a:rPr lang="en-CA" sz="2000" dirty="0"/>
              <a:t>• educating for civic engagement through formal education in Canada has undergone a gradual transition (at least in policy rhetoric) from an emphasis on civic duty and formal political structures and processes </a:t>
            </a:r>
            <a:r>
              <a:rPr lang="en-CA" sz="2000" i="1" dirty="0"/>
              <a:t>as they are</a:t>
            </a:r>
            <a:r>
              <a:rPr lang="en-CA" sz="2000" dirty="0"/>
              <a:t> to broadened characterizations that encourage more informal, exploratory, and critical understandings and practices of engagement</a:t>
            </a:r>
          </a:p>
          <a:p>
            <a:endParaRPr lang="en-CA" sz="2000" dirty="0"/>
          </a:p>
          <a:p>
            <a:r>
              <a:rPr lang="en-CA" sz="2000" dirty="0"/>
              <a:t>• interwoven into these understandings of engagement are themes such as identity, cultural diversity, pluralism, and issues of social justice and equity; indicators of these are found in spheres of Canadian educational research, curriculum policy reform, and pedagogical practices</a:t>
            </a:r>
          </a:p>
          <a:p>
            <a:r>
              <a:rPr lang="en-CA" sz="2000" dirty="0"/>
              <a:t> </a:t>
            </a:r>
          </a:p>
          <a:p>
            <a:r>
              <a:rPr lang="en-CA" sz="2000" dirty="0"/>
              <a:t>• moving towards these broadened characterizations of civic engagement through formal education, however, have proven to be complicated; curriculum ambiguity, an avoidance of controversial concepts and issues, varied understandings of engagement among students with differing identity affiliations, for example, all signal uneven and fragmented access and learning experiences; further exacerbated by a variety of factors associated with educational change</a:t>
            </a:r>
          </a:p>
        </p:txBody>
      </p:sp>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22502" y="332657"/>
            <a:ext cx="3211959" cy="723059"/>
          </a:xfrm>
          <a:prstGeom prst="rect">
            <a:avLst/>
          </a:prstGeom>
        </p:spPr>
      </p:pic>
    </p:spTree>
    <p:extLst>
      <p:ext uri="{BB962C8B-B14F-4D97-AF65-F5344CB8AC3E}">
        <p14:creationId xmlns:p14="http://schemas.microsoft.com/office/powerpoint/2010/main" val="423028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2502" y="332657"/>
            <a:ext cx="3211959" cy="723059"/>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8506" y="6255159"/>
            <a:ext cx="1532358" cy="36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56441" y="6255159"/>
            <a:ext cx="999528" cy="500348"/>
          </a:xfrm>
          <a:prstGeom prst="rect">
            <a:avLst/>
          </a:prstGeom>
        </p:spPr>
      </p:pic>
      <p:pic>
        <p:nvPicPr>
          <p:cNvPr id="1029" name="Picture 5" descr="C:\Users\as1985\Google Drive\Leverhulme\elte-logo-en (1)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1525" y="6206160"/>
            <a:ext cx="1384399" cy="4661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9870" y="6271660"/>
            <a:ext cx="709084" cy="549006"/>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21515" y="6003436"/>
            <a:ext cx="883952" cy="881063"/>
          </a:xfrm>
          <a:prstGeom prst="rect">
            <a:avLst/>
          </a:prstGeom>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2308" y="6135145"/>
            <a:ext cx="827698"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72899" y="6108869"/>
            <a:ext cx="499772" cy="660735"/>
          </a:xfrm>
          <a:prstGeom prst="rect">
            <a:avLst/>
          </a:prstGeom>
        </p:spPr>
      </p:pic>
      <p:sp>
        <p:nvSpPr>
          <p:cNvPr id="12" name="TextBox 11"/>
          <p:cNvSpPr txBox="1"/>
          <p:nvPr/>
        </p:nvSpPr>
        <p:spPr>
          <a:xfrm flipH="1">
            <a:off x="779020" y="733436"/>
            <a:ext cx="10725793" cy="5624938"/>
          </a:xfrm>
          <a:prstGeom prst="rect">
            <a:avLst/>
          </a:prstGeom>
          <a:noFill/>
        </p:spPr>
        <p:txBody>
          <a:bodyPr wrap="square" rtlCol="0">
            <a:spAutoFit/>
          </a:bodyPr>
          <a:lstStyle/>
          <a:p>
            <a:r>
              <a:rPr lang="en-GB" sz="2249" b="1" i="1" dirty="0">
                <a:latin typeface="Cambria" panose="02040503050406030204" pitchFamily="18" charset="0"/>
              </a:rPr>
              <a:t>England</a:t>
            </a:r>
          </a:p>
          <a:p>
            <a:endParaRPr lang="en-GB" sz="703" b="1" dirty="0">
              <a:latin typeface="Cambria" panose="02040503050406030204" pitchFamily="18" charset="0"/>
            </a:endParaRPr>
          </a:p>
          <a:p>
            <a:pPr marL="321366" indent="-321366">
              <a:buFont typeface="Arial" panose="020B0604020202020204" pitchFamily="34" charset="0"/>
              <a:buChar char="•"/>
            </a:pPr>
            <a:r>
              <a:rPr lang="en-GB" sz="2200" b="1" dirty="0">
                <a:latin typeface="Cambria" panose="02040503050406030204" pitchFamily="18" charset="0"/>
              </a:rPr>
              <a:t>Citizenship education</a:t>
            </a:r>
            <a:r>
              <a:rPr lang="en-GB" sz="2200" dirty="0">
                <a:latin typeface="Cambria" panose="02040503050406030204" pitchFamily="18" charset="0"/>
              </a:rPr>
              <a:t>: social and moral responsibility, political literacy and community involvement</a:t>
            </a:r>
          </a:p>
          <a:p>
            <a:pPr marL="321366" indent="-321366">
              <a:buFont typeface="Arial" panose="020B0604020202020204" pitchFamily="34" charset="0"/>
              <a:buChar char="•"/>
            </a:pPr>
            <a:r>
              <a:rPr lang="en-GB" sz="2200" b="1" dirty="0">
                <a:latin typeface="Cambria" panose="02040503050406030204" pitchFamily="18" charset="0"/>
              </a:rPr>
              <a:t>In schools</a:t>
            </a:r>
            <a:r>
              <a:rPr lang="en-GB" sz="2200" dirty="0">
                <a:latin typeface="Cambria" panose="02040503050406030204" pitchFamily="18" charset="0"/>
              </a:rPr>
              <a:t>. Until 2013 - Key concepts (rights and responsibilities; democracy and justice; identity and diversity). Key processes (critical thinking and enquiry; advocacy and representation; participation and taking informed and responsible action). Since 2014 – civics; volunteering; critical thinking including personal finance. Generally, declining focus on education about and for engagement; greater emphasis on ‘traditional’ subjects; greater autonomy for individual schools (most now do not have to follow the National Curriculum); and more emphasis on character education. </a:t>
            </a:r>
          </a:p>
          <a:p>
            <a:pPr marL="321366" indent="-321366">
              <a:buFont typeface="Arial" panose="020B0604020202020204" pitchFamily="34" charset="0"/>
              <a:buChar char="•"/>
            </a:pPr>
            <a:r>
              <a:rPr lang="en-GB" sz="2200" b="1" dirty="0">
                <a:latin typeface="Cambria" panose="02040503050406030204" pitchFamily="18" charset="0"/>
              </a:rPr>
              <a:t>Key factors in schools</a:t>
            </a:r>
            <a:r>
              <a:rPr lang="en-GB" sz="2200" dirty="0">
                <a:latin typeface="Cambria" panose="02040503050406030204" pitchFamily="18" charset="0"/>
              </a:rPr>
              <a:t>: conceptual framework (not primarily issues or content); discrete provision; assessment; pedagogical engagement; status/support)</a:t>
            </a:r>
          </a:p>
          <a:p>
            <a:pPr marL="321366" indent="-321366">
              <a:buFont typeface="Arial" panose="020B0604020202020204" pitchFamily="34" charset="0"/>
              <a:buChar char="•"/>
            </a:pPr>
            <a:r>
              <a:rPr lang="en-GB" sz="2200" b="1" dirty="0">
                <a:latin typeface="Cambria" panose="02040503050406030204" pitchFamily="18" charset="0"/>
              </a:rPr>
              <a:t>Issues beyond schools</a:t>
            </a:r>
            <a:r>
              <a:rPr lang="en-GB" sz="2200" dirty="0">
                <a:latin typeface="Cambria" panose="02040503050406030204" pitchFamily="18" charset="0"/>
              </a:rPr>
              <a:t>: social media, Europe, National Citizen Service, votes at 16, the environment, Britishness and diversity. </a:t>
            </a:r>
          </a:p>
          <a:p>
            <a:pPr marL="321366" indent="-321366">
              <a:buFont typeface="Arial" panose="020B0604020202020204" pitchFamily="34" charset="0"/>
              <a:buChar char="•"/>
            </a:pPr>
            <a:r>
              <a:rPr lang="en-GB" sz="2200" b="1" dirty="0">
                <a:latin typeface="Cambria" panose="02040503050406030204" pitchFamily="18" charset="0"/>
              </a:rPr>
              <a:t>Key factors beyond schools</a:t>
            </a:r>
            <a:r>
              <a:rPr lang="en-GB" sz="2200" dirty="0">
                <a:latin typeface="Cambria" panose="02040503050406030204" pitchFamily="18" charset="0"/>
              </a:rPr>
              <a:t>: social capital; issue commitment; efficacy; practical support</a:t>
            </a:r>
            <a:endParaRPr lang="en-GB" sz="2200" dirty="0"/>
          </a:p>
        </p:txBody>
      </p:sp>
    </p:spTree>
    <p:extLst>
      <p:ext uri="{BB962C8B-B14F-4D97-AF65-F5344CB8AC3E}">
        <p14:creationId xmlns:p14="http://schemas.microsoft.com/office/powerpoint/2010/main" val="519104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2502" y="332657"/>
            <a:ext cx="3211959" cy="666396"/>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8485" y="6058051"/>
            <a:ext cx="1532358" cy="36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6516" y="5991956"/>
            <a:ext cx="999528" cy="500348"/>
          </a:xfrm>
          <a:prstGeom prst="rect">
            <a:avLst/>
          </a:prstGeom>
        </p:spPr>
      </p:pic>
      <p:pic>
        <p:nvPicPr>
          <p:cNvPr id="1029" name="Picture 5" descr="C:\Users\as1985\Google Drive\Leverhulme\elte-logo-en (1)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6943" y="6101300"/>
            <a:ext cx="1384399" cy="4661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01866" y="6047660"/>
            <a:ext cx="709084" cy="549006"/>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28860" y="5855097"/>
            <a:ext cx="883952" cy="881063"/>
          </a:xfrm>
          <a:prstGeom prst="rect">
            <a:avLst/>
          </a:prstGeom>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24343" y="5992513"/>
            <a:ext cx="827698"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15408" y="5991796"/>
            <a:ext cx="499772" cy="660735"/>
          </a:xfrm>
          <a:prstGeom prst="rect">
            <a:avLst/>
          </a:prstGeom>
        </p:spPr>
      </p:pic>
      <p:sp>
        <p:nvSpPr>
          <p:cNvPr id="15" name="TextBox 14"/>
          <p:cNvSpPr txBox="1"/>
          <p:nvPr/>
        </p:nvSpPr>
        <p:spPr>
          <a:xfrm>
            <a:off x="722932" y="821150"/>
            <a:ext cx="10411097" cy="5170646"/>
          </a:xfrm>
          <a:prstGeom prst="rect">
            <a:avLst/>
          </a:prstGeom>
          <a:noFill/>
        </p:spPr>
        <p:txBody>
          <a:bodyPr wrap="square" rtlCol="0">
            <a:spAutoFit/>
          </a:bodyPr>
          <a:lstStyle/>
          <a:p>
            <a:r>
              <a:rPr lang="en-GB" sz="2200" b="1" dirty="0">
                <a:latin typeface="Cambria" panose="02040503050406030204" pitchFamily="18" charset="0"/>
              </a:rPr>
              <a:t>Hungary</a:t>
            </a:r>
            <a:endParaRPr lang="en-GB" sz="22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2200" dirty="0">
                <a:latin typeface="Times New Roman" panose="02020603050405020304" pitchFamily="18" charset="0"/>
                <a:cs typeface="Times New Roman" panose="02020603050405020304" pitchFamily="18" charset="0"/>
              </a:rPr>
              <a:t>Socialism 1945-1989; post 1989 capitalist democracy</a:t>
            </a:r>
          </a:p>
          <a:p>
            <a:pPr marL="285750" indent="-285750">
              <a:buFont typeface="Arial" panose="020B0604020202020204" pitchFamily="34" charset="0"/>
              <a:buChar char="•"/>
            </a:pPr>
            <a:r>
              <a:rPr lang="en-GB" sz="2200" dirty="0">
                <a:latin typeface="Times New Roman" panose="02020603050405020304" pitchFamily="18" charset="0"/>
                <a:cs typeface="Times New Roman" panose="02020603050405020304" pitchFamily="18" charset="0"/>
              </a:rPr>
              <a:t>The parents of Hungarian youth are the ‘alpha-omega’ generation (i.e., the last children of </a:t>
            </a:r>
            <a:r>
              <a:rPr lang="hu-HU" sz="2200" dirty="0">
                <a:latin typeface="Times New Roman" panose="02020603050405020304" pitchFamily="18" charset="0"/>
                <a:cs typeface="Times New Roman" panose="02020603050405020304" pitchFamily="18" charset="0"/>
              </a:rPr>
              <a:t>the old socialist system and the first adults of the new capitalist democracy</a:t>
            </a:r>
            <a:r>
              <a:rPr lang="en-GB" sz="2200" dirty="0">
                <a:latin typeface="Times New Roman" panose="02020603050405020304" pitchFamily="18" charset="0"/>
                <a:cs typeface="Times New Roman" panose="02020603050405020304" pitchFamily="18" charset="0"/>
              </a:rPr>
              <a:t>)</a:t>
            </a:r>
            <a:r>
              <a:rPr lang="hu-HU" sz="2200" dirty="0">
                <a:latin typeface="Times New Roman" panose="02020603050405020304" pitchFamily="18" charset="0"/>
                <a:cs typeface="Times New Roman" panose="02020603050405020304" pitchFamily="18" charset="0"/>
              </a:rPr>
              <a:t> </a:t>
            </a:r>
            <a:endParaRPr lang="en-GB"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2200" dirty="0">
                <a:latin typeface="Times New Roman" panose="02020603050405020304" pitchFamily="18" charset="0"/>
                <a:cs typeface="Times New Roman" panose="02020603050405020304" pitchFamily="18" charset="0"/>
              </a:rPr>
              <a:t>1</a:t>
            </a:r>
            <a:r>
              <a:rPr lang="hu-HU" sz="2200" dirty="0">
                <a:latin typeface="Times New Roman" panose="02020603050405020304" pitchFamily="18" charset="0"/>
                <a:cs typeface="Times New Roman" panose="02020603050405020304" pitchFamily="18" charset="0"/>
              </a:rPr>
              <a:t>5 to 29 years-old</a:t>
            </a:r>
            <a:r>
              <a:rPr lang="en-GB" sz="2200" dirty="0">
                <a:latin typeface="Times New Roman" panose="02020603050405020304" pitchFamily="18" charset="0"/>
                <a:cs typeface="Times New Roman" panose="02020603050405020304" pitchFamily="18" charset="0"/>
              </a:rPr>
              <a:t> are</a:t>
            </a:r>
            <a:r>
              <a:rPr lang="hu-HU" sz="2200" dirty="0">
                <a:latin typeface="Times New Roman" panose="02020603050405020304" pitchFamily="18" charset="0"/>
                <a:cs typeface="Times New Roman" panose="02020603050405020304" pitchFamily="18" charset="0"/>
              </a:rPr>
              <a:t> the </a:t>
            </a:r>
            <a:r>
              <a:rPr lang="en-GB" sz="2200" dirty="0">
                <a:latin typeface="Times New Roman" panose="02020603050405020304" pitchFamily="18" charset="0"/>
                <a:cs typeface="Times New Roman" panose="02020603050405020304" pitchFamily="18" charset="0"/>
              </a:rPr>
              <a:t>‘</a:t>
            </a:r>
            <a:r>
              <a:rPr lang="hu-HU" sz="2200" dirty="0">
                <a:latin typeface="Times New Roman" panose="02020603050405020304" pitchFamily="18" charset="0"/>
                <a:cs typeface="Times New Roman" panose="02020603050405020304" pitchFamily="18" charset="0"/>
              </a:rPr>
              <a:t>Beta generation</a:t>
            </a:r>
            <a:r>
              <a:rPr lang="en-GB" sz="2200" dirty="0">
                <a:latin typeface="Times New Roman" panose="02020603050405020304" pitchFamily="18" charset="0"/>
                <a:cs typeface="Times New Roman" panose="02020603050405020304" pitchFamily="18" charset="0"/>
              </a:rPr>
              <a:t>’</a:t>
            </a:r>
            <a:r>
              <a:rPr lang="hu-HU" sz="2200" dirty="0">
                <a:latin typeface="Times New Roman" panose="02020603050405020304" pitchFamily="18" charset="0"/>
                <a:cs typeface="Times New Roman" panose="02020603050405020304" pitchFamily="18" charset="0"/>
              </a:rPr>
              <a:t> </a:t>
            </a:r>
            <a:r>
              <a:rPr lang="en-GB" sz="2200" dirty="0">
                <a:latin typeface="Times New Roman" panose="02020603050405020304" pitchFamily="18" charset="0"/>
                <a:cs typeface="Times New Roman" panose="02020603050405020304" pitchFamily="18" charset="0"/>
              </a:rPr>
              <a:t>who </a:t>
            </a:r>
            <a:r>
              <a:rPr lang="hu-HU" sz="2200" dirty="0">
                <a:latin typeface="Times New Roman" panose="02020603050405020304" pitchFamily="18" charset="0"/>
                <a:cs typeface="Times New Roman" panose="02020603050405020304" pitchFamily="18" charset="0"/>
              </a:rPr>
              <a:t>were born into a democratic political system and a capitalist market economy </a:t>
            </a:r>
            <a:endParaRPr lang="en-GB"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2200" dirty="0">
                <a:latin typeface="Times New Roman" panose="02020603050405020304" pitchFamily="18" charset="0"/>
                <a:cs typeface="Times New Roman" panose="02020603050405020304" pitchFamily="18" charset="0"/>
              </a:rPr>
              <a:t>Youth have a </a:t>
            </a:r>
            <a:r>
              <a:rPr lang="hu-HU" sz="2200" dirty="0">
                <a:latin typeface="Times New Roman" panose="02020603050405020304" pitchFamily="18" charset="0"/>
                <a:cs typeface="Times New Roman" panose="02020603050405020304" pitchFamily="18" charset="0"/>
              </a:rPr>
              <a:t>low level of political interest, non-involvement in organisations, right-wing political preference, strong commitment to democracy (half of them are satisfied with the </a:t>
            </a:r>
            <a:r>
              <a:rPr lang="en-GB" sz="2200" dirty="0">
                <a:latin typeface="Times New Roman" panose="02020603050405020304" pitchFamily="18" charset="0"/>
                <a:cs typeface="Times New Roman" panose="02020603050405020304" pitchFamily="18" charset="0"/>
              </a:rPr>
              <a:t>current </a:t>
            </a:r>
            <a:r>
              <a:rPr lang="hu-HU" sz="2200" dirty="0">
                <a:latin typeface="Times New Roman" panose="02020603050405020304" pitchFamily="18" charset="0"/>
                <a:cs typeface="Times New Roman" panose="02020603050405020304" pitchFamily="18" charset="0"/>
              </a:rPr>
              <a:t>level of democracy, half of them </a:t>
            </a:r>
            <a:r>
              <a:rPr lang="en-GB" sz="2200" dirty="0">
                <a:latin typeface="Times New Roman" panose="02020603050405020304" pitchFamily="18" charset="0"/>
                <a:cs typeface="Times New Roman" panose="02020603050405020304" pitchFamily="18" charset="0"/>
              </a:rPr>
              <a:t>not</a:t>
            </a:r>
            <a:r>
              <a:rPr lang="hu-HU" sz="2200" dirty="0">
                <a:latin typeface="Times New Roman" panose="02020603050405020304" pitchFamily="18" charset="0"/>
                <a:cs typeface="Times New Roman" panose="02020603050405020304" pitchFamily="18" charset="0"/>
              </a:rPr>
              <a:t>), more liberal than conservative values, strong pro-European attitudes. </a:t>
            </a:r>
            <a:endParaRPr lang="en-GB"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2200" dirty="0">
                <a:latin typeface="Times New Roman" panose="02020603050405020304" pitchFamily="18" charset="0"/>
                <a:cs typeface="Times New Roman" panose="02020603050405020304" pitchFamily="18" charset="0"/>
              </a:rPr>
              <a:t>O</a:t>
            </a:r>
            <a:r>
              <a:rPr lang="hu-HU" sz="2200" dirty="0">
                <a:latin typeface="Times New Roman" panose="02020603050405020304" pitchFamily="18" charset="0"/>
                <a:cs typeface="Times New Roman" panose="02020603050405020304" pitchFamily="18" charset="0"/>
              </a:rPr>
              <a:t>nline activism is growing and off-line activism is organized via online activity.</a:t>
            </a:r>
            <a:endParaRPr lang="en-GB"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hu-HU" sz="2200" dirty="0">
                <a:latin typeface="Times New Roman" panose="02020603050405020304" pitchFamily="18" charset="0"/>
                <a:cs typeface="Times New Roman" panose="02020603050405020304" pitchFamily="18" charset="0"/>
              </a:rPr>
              <a:t>Youth activism takes place in relation to policies that have </a:t>
            </a:r>
            <a:r>
              <a:rPr lang="en-GB" sz="2200" dirty="0">
                <a:latin typeface="Times New Roman" panose="02020603050405020304" pitchFamily="18" charset="0"/>
                <a:cs typeface="Times New Roman" panose="02020603050405020304" pitchFamily="18" charset="0"/>
              </a:rPr>
              <a:t>a </a:t>
            </a:r>
            <a:r>
              <a:rPr lang="hu-HU" sz="2200" dirty="0">
                <a:latin typeface="Times New Roman" panose="02020603050405020304" pitchFamily="18" charset="0"/>
                <a:cs typeface="Times New Roman" panose="02020603050405020304" pitchFamily="18" charset="0"/>
              </a:rPr>
              <a:t>direct </a:t>
            </a:r>
            <a:r>
              <a:rPr lang="en-GB" sz="2200" dirty="0">
                <a:latin typeface="Times New Roman" panose="02020603050405020304" pitchFamily="18" charset="0"/>
                <a:cs typeface="Times New Roman" panose="02020603050405020304" pitchFamily="18" charset="0"/>
              </a:rPr>
              <a:t>impact</a:t>
            </a:r>
            <a:r>
              <a:rPr lang="hu-HU" sz="2200" dirty="0">
                <a:latin typeface="Times New Roman" panose="02020603050405020304" pitchFamily="18" charset="0"/>
                <a:cs typeface="Times New Roman" panose="02020603050405020304" pitchFamily="18" charset="0"/>
              </a:rPr>
              <a:t> on young people’s li</a:t>
            </a:r>
            <a:r>
              <a:rPr lang="en-GB" sz="2200" dirty="0" err="1">
                <a:latin typeface="Times New Roman" panose="02020603050405020304" pitchFamily="18" charset="0"/>
                <a:cs typeface="Times New Roman" panose="02020603050405020304" pitchFamily="18" charset="0"/>
              </a:rPr>
              <a:t>ves</a:t>
            </a:r>
            <a:r>
              <a:rPr lang="hu-HU" sz="2200" dirty="0">
                <a:latin typeface="Times New Roman" panose="02020603050405020304" pitchFamily="18" charset="0"/>
                <a:cs typeface="Times New Roman" panose="02020603050405020304" pitchFamily="18" charset="0"/>
              </a:rPr>
              <a:t> (internet tax, tution fee, compulsory language exam etc.). It is no</a:t>
            </a:r>
            <a:r>
              <a:rPr lang="en-GB" sz="2200" dirty="0">
                <a:latin typeface="Times New Roman" panose="02020603050405020304" pitchFamily="18" charset="0"/>
                <a:cs typeface="Times New Roman" panose="02020603050405020304" pitchFamily="18" charset="0"/>
              </a:rPr>
              <a:t>t</a:t>
            </a:r>
            <a:r>
              <a:rPr lang="hu-HU" sz="2200" dirty="0">
                <a:latin typeface="Times New Roman" panose="02020603050405020304" pitchFamily="18" charset="0"/>
                <a:cs typeface="Times New Roman" panose="02020603050405020304" pitchFamily="18" charset="0"/>
              </a:rPr>
              <a:t>-related to </a:t>
            </a:r>
            <a:r>
              <a:rPr lang="en-GB" sz="2200" dirty="0">
                <a:latin typeface="Times New Roman" panose="02020603050405020304" pitchFamily="18" charset="0"/>
                <a:cs typeface="Times New Roman" panose="02020603050405020304" pitchFamily="18" charset="0"/>
              </a:rPr>
              <a:t>wider </a:t>
            </a:r>
            <a:r>
              <a:rPr lang="hu-HU" sz="2200" dirty="0">
                <a:latin typeface="Times New Roman" panose="02020603050405020304" pitchFamily="18" charset="0"/>
                <a:cs typeface="Times New Roman" panose="02020603050405020304" pitchFamily="18" charset="0"/>
              </a:rPr>
              <a:t>political issues e.g. freedom of media, constitutional issues, control over scientific life etc.</a:t>
            </a:r>
            <a:endParaRPr lang="en-GB" sz="2200" dirty="0"/>
          </a:p>
        </p:txBody>
      </p:sp>
    </p:spTree>
    <p:extLst>
      <p:ext uri="{BB962C8B-B14F-4D97-AF65-F5344CB8AC3E}">
        <p14:creationId xmlns:p14="http://schemas.microsoft.com/office/powerpoint/2010/main" val="389102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2502" y="332657"/>
            <a:ext cx="3211959" cy="673183"/>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8485" y="6058051"/>
            <a:ext cx="1532358" cy="36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6516" y="5991956"/>
            <a:ext cx="999528" cy="500348"/>
          </a:xfrm>
          <a:prstGeom prst="rect">
            <a:avLst/>
          </a:prstGeom>
        </p:spPr>
      </p:pic>
      <p:pic>
        <p:nvPicPr>
          <p:cNvPr id="1029" name="Picture 5" descr="C:\Users\as1985\Google Drive\Leverhulme\elte-logo-en (1)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6943" y="6101300"/>
            <a:ext cx="1384399" cy="4661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01866" y="6047660"/>
            <a:ext cx="709084" cy="549006"/>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28860" y="5855097"/>
            <a:ext cx="883952" cy="881063"/>
          </a:xfrm>
          <a:prstGeom prst="rect">
            <a:avLst/>
          </a:prstGeom>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24343" y="5992513"/>
            <a:ext cx="827698"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15408" y="5991796"/>
            <a:ext cx="499772" cy="660735"/>
          </a:xfrm>
          <a:prstGeom prst="rect">
            <a:avLst/>
          </a:prstGeom>
        </p:spPr>
      </p:pic>
      <p:sp>
        <p:nvSpPr>
          <p:cNvPr id="15" name="TextBox 14"/>
          <p:cNvSpPr txBox="1"/>
          <p:nvPr/>
        </p:nvSpPr>
        <p:spPr>
          <a:xfrm>
            <a:off x="412986" y="669248"/>
            <a:ext cx="11030989" cy="5293757"/>
          </a:xfrm>
          <a:prstGeom prst="rect">
            <a:avLst/>
          </a:prstGeom>
          <a:noFill/>
        </p:spPr>
        <p:txBody>
          <a:bodyPr wrap="square" rtlCol="0">
            <a:spAutoFit/>
          </a:bodyPr>
          <a:lstStyle/>
          <a:p>
            <a:r>
              <a:rPr lang="en-GB" sz="2600" b="1" dirty="0">
                <a:latin typeface="Cambria" panose="02040503050406030204" pitchFamily="18" charset="0"/>
              </a:rPr>
              <a:t>Hungary</a:t>
            </a:r>
            <a:endParaRPr lang="en-GB" sz="26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2600" dirty="0">
                <a:latin typeface="Times New Roman" panose="02020603050405020304" pitchFamily="18" charset="0"/>
                <a:cs typeface="Times New Roman" panose="02020603050405020304" pitchFamily="18" charset="0"/>
              </a:rPr>
              <a:t>Following the political changes, c</a:t>
            </a:r>
            <a:r>
              <a:rPr lang="hu-HU" sz="2600" dirty="0">
                <a:latin typeface="Times New Roman" panose="02020603050405020304" pitchFamily="18" charset="0"/>
                <a:cs typeface="Times New Roman" panose="02020603050405020304" pitchFamily="18" charset="0"/>
              </a:rPr>
              <a:t>itizenship education</a:t>
            </a:r>
            <a:r>
              <a:rPr lang="en-GB" sz="2600" dirty="0">
                <a:latin typeface="Times New Roman" panose="02020603050405020304" pitchFamily="18" charset="0"/>
                <a:cs typeface="Times New Roman" panose="02020603050405020304" pitchFamily="18" charset="0"/>
              </a:rPr>
              <a:t> was </a:t>
            </a:r>
            <a:r>
              <a:rPr lang="hu-HU" sz="2600" dirty="0">
                <a:latin typeface="Times New Roman" panose="02020603050405020304" pitchFamily="18" charset="0"/>
                <a:cs typeface="Times New Roman" panose="02020603050405020304" pitchFamily="18" charset="0"/>
              </a:rPr>
              <a:t>not include</a:t>
            </a:r>
            <a:r>
              <a:rPr lang="en-GB" sz="2600" dirty="0">
                <a:latin typeface="Times New Roman" panose="02020603050405020304" pitchFamily="18" charset="0"/>
                <a:cs typeface="Times New Roman" panose="02020603050405020304" pitchFamily="18" charset="0"/>
              </a:rPr>
              <a:t>d</a:t>
            </a:r>
            <a:r>
              <a:rPr lang="hu-HU" sz="2600" dirty="0">
                <a:latin typeface="Times New Roman" panose="02020603050405020304" pitchFamily="18" charset="0"/>
                <a:cs typeface="Times New Roman" panose="02020603050405020304" pitchFamily="18" charset="0"/>
              </a:rPr>
              <a:t> as a separate school subject, primarily </a:t>
            </a:r>
            <a:r>
              <a:rPr lang="en-GB" sz="2600" dirty="0">
                <a:latin typeface="Times New Roman" panose="02020603050405020304" pitchFamily="18" charset="0"/>
                <a:cs typeface="Times New Roman" panose="02020603050405020304" pitchFamily="18" charset="0"/>
              </a:rPr>
              <a:t>because of the</a:t>
            </a:r>
            <a:r>
              <a:rPr lang="hu-HU" sz="2600" dirty="0">
                <a:latin typeface="Times New Roman" panose="02020603050405020304" pitchFamily="18" charset="0"/>
                <a:cs typeface="Times New Roman" panose="02020603050405020304" pitchFamily="18" charset="0"/>
              </a:rPr>
              <a:t> fear of political indoctrination. </a:t>
            </a:r>
            <a:endParaRPr lang="en-GB" sz="2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hu-HU" sz="2600" dirty="0">
                <a:latin typeface="Times New Roman" panose="02020603050405020304" pitchFamily="18" charset="0"/>
                <a:cs typeface="Times New Roman" panose="02020603050405020304" pitchFamily="18" charset="0"/>
              </a:rPr>
              <a:t>Civics related knowledge </a:t>
            </a:r>
            <a:r>
              <a:rPr lang="en-GB" sz="2600" dirty="0">
                <a:latin typeface="Times New Roman" panose="02020603050405020304" pitchFamily="18" charset="0"/>
                <a:cs typeface="Times New Roman" panose="02020603050405020304" pitchFamily="18" charset="0"/>
              </a:rPr>
              <a:t>is</a:t>
            </a:r>
            <a:r>
              <a:rPr lang="hu-HU" sz="2600" dirty="0">
                <a:latin typeface="Times New Roman" panose="02020603050405020304" pitchFamily="18" charset="0"/>
                <a:cs typeface="Times New Roman" panose="02020603050405020304" pitchFamily="18" charset="0"/>
              </a:rPr>
              <a:t> included in social studies (especially history) </a:t>
            </a:r>
            <a:r>
              <a:rPr lang="en-GB" sz="2600" dirty="0">
                <a:latin typeface="Times New Roman" panose="02020603050405020304" pitchFamily="18" charset="0"/>
                <a:cs typeface="Times New Roman" panose="02020603050405020304" pitchFamily="18" charset="0"/>
              </a:rPr>
              <a:t>but is</a:t>
            </a:r>
            <a:r>
              <a:rPr lang="hu-HU" sz="2600" dirty="0">
                <a:latin typeface="Times New Roman" panose="02020603050405020304" pitchFamily="18" charset="0"/>
                <a:cs typeface="Times New Roman" panose="02020603050405020304" pitchFamily="18" charset="0"/>
              </a:rPr>
              <a:t> neglected by teachers as they </a:t>
            </a:r>
            <a:r>
              <a:rPr lang="en-GB" sz="2600" dirty="0">
                <a:latin typeface="Times New Roman" panose="02020603050405020304" pitchFamily="18" charset="0"/>
                <a:cs typeface="Times New Roman" panose="02020603050405020304" pitchFamily="18" charset="0"/>
              </a:rPr>
              <a:t>prioritize</a:t>
            </a:r>
            <a:r>
              <a:rPr lang="hu-HU" sz="2600" dirty="0">
                <a:latin typeface="Times New Roman" panose="02020603050405020304" pitchFamily="18" charset="0"/>
                <a:cs typeface="Times New Roman" panose="02020603050405020304" pitchFamily="18" charset="0"/>
              </a:rPr>
              <a:t> exam </a:t>
            </a:r>
            <a:r>
              <a:rPr lang="en-GB" sz="2600" dirty="0">
                <a:latin typeface="Times New Roman" panose="02020603050405020304" pitchFamily="18" charset="0"/>
                <a:cs typeface="Times New Roman" panose="02020603050405020304" pitchFamily="18" charset="0"/>
              </a:rPr>
              <a:t>preparation for entry to</a:t>
            </a:r>
            <a:r>
              <a:rPr lang="hu-HU" sz="2600" dirty="0">
                <a:latin typeface="Times New Roman" panose="02020603050405020304" pitchFamily="18" charset="0"/>
                <a:cs typeface="Times New Roman" panose="02020603050405020304" pitchFamily="18" charset="0"/>
              </a:rPr>
              <a:t> higher education.</a:t>
            </a:r>
            <a:endParaRPr lang="en-GB" sz="2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hu-HU" sz="2600" dirty="0">
                <a:latin typeface="Times New Roman" panose="02020603050405020304" pitchFamily="18" charset="0"/>
                <a:cs typeface="Times New Roman" panose="02020603050405020304" pitchFamily="18" charset="0"/>
              </a:rPr>
              <a:t>Th</a:t>
            </a:r>
            <a:r>
              <a:rPr lang="en-GB" sz="2600" dirty="0">
                <a:latin typeface="Times New Roman" panose="02020603050405020304" pitchFamily="18" charset="0"/>
                <a:cs typeface="Times New Roman" panose="02020603050405020304" pitchFamily="18" charset="0"/>
              </a:rPr>
              <a:t>us, there is</a:t>
            </a:r>
            <a:r>
              <a:rPr lang="hu-HU" sz="2600" dirty="0">
                <a:latin typeface="Times New Roman" panose="02020603050405020304" pitchFamily="18" charset="0"/>
                <a:cs typeface="Times New Roman" panose="02020603050405020304" pitchFamily="18" charset="0"/>
              </a:rPr>
              <a:t> a generation of parents and young people </a:t>
            </a:r>
            <a:r>
              <a:rPr lang="en-GB" sz="2600" dirty="0">
                <a:latin typeface="Times New Roman" panose="02020603050405020304" pitchFamily="18" charset="0"/>
                <a:cs typeface="Times New Roman" panose="02020603050405020304" pitchFamily="18" charset="0"/>
              </a:rPr>
              <a:t>who has</a:t>
            </a:r>
            <a:r>
              <a:rPr lang="hu-HU" sz="2600" dirty="0">
                <a:latin typeface="Times New Roman" panose="02020603050405020304" pitchFamily="18" charset="0"/>
                <a:cs typeface="Times New Roman" panose="02020603050405020304" pitchFamily="18" charset="0"/>
              </a:rPr>
              <a:t> not </a:t>
            </a:r>
            <a:r>
              <a:rPr lang="en-GB" sz="2600" dirty="0">
                <a:latin typeface="Times New Roman" panose="02020603050405020304" pitchFamily="18" charset="0"/>
                <a:cs typeface="Times New Roman" panose="02020603050405020304" pitchFamily="18" charset="0"/>
              </a:rPr>
              <a:t>been </a:t>
            </a:r>
            <a:r>
              <a:rPr lang="hu-HU" sz="2600" dirty="0">
                <a:latin typeface="Times New Roman" panose="02020603050405020304" pitchFamily="18" charset="0"/>
                <a:cs typeface="Times New Roman" panose="02020603050405020304" pitchFamily="18" charset="0"/>
              </a:rPr>
              <a:t>educated about citizenship related issues and </a:t>
            </a:r>
            <a:r>
              <a:rPr lang="en-GB" sz="2600" dirty="0">
                <a:latin typeface="Times New Roman" panose="02020603050405020304" pitchFamily="18" charset="0"/>
                <a:cs typeface="Times New Roman" panose="02020603050405020304" pitchFamily="18" charset="0"/>
              </a:rPr>
              <a:t>who are </a:t>
            </a:r>
            <a:r>
              <a:rPr lang="hu-HU" sz="2600" dirty="0">
                <a:latin typeface="Times New Roman" panose="02020603050405020304" pitchFamily="18" charset="0"/>
                <a:cs typeface="Times New Roman" panose="02020603050405020304" pitchFamily="18" charset="0"/>
              </a:rPr>
              <a:t>mostly not sensitive to politics. </a:t>
            </a:r>
            <a:endParaRPr lang="en-GB" sz="2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hu-HU" sz="2600" dirty="0">
                <a:latin typeface="Times New Roman" panose="02020603050405020304" pitchFamily="18" charset="0"/>
                <a:cs typeface="Times New Roman" panose="02020603050405020304" pitchFamily="18" charset="0"/>
              </a:rPr>
              <a:t>Education for activism is non-existent in the school system.</a:t>
            </a:r>
            <a:endParaRPr lang="en-GB" sz="2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hu-HU" sz="2600" dirty="0">
                <a:latin typeface="Times New Roman" panose="02020603050405020304" pitchFamily="18" charset="0"/>
                <a:cs typeface="Times New Roman" panose="02020603050405020304" pitchFamily="18" charset="0"/>
              </a:rPr>
              <a:t>Non-formal civic education (e.g.education for democracy) was very widesp</a:t>
            </a:r>
            <a:r>
              <a:rPr lang="en-GB" sz="2600" dirty="0">
                <a:latin typeface="Times New Roman" panose="02020603050405020304" pitchFamily="18" charset="0"/>
                <a:cs typeface="Times New Roman" panose="02020603050405020304" pitchFamily="18" charset="0"/>
              </a:rPr>
              <a:t>rea</a:t>
            </a:r>
            <a:r>
              <a:rPr lang="hu-HU" sz="2600" dirty="0">
                <a:latin typeface="Times New Roman" panose="02020603050405020304" pitchFamily="18" charset="0"/>
                <a:cs typeface="Times New Roman" panose="02020603050405020304" pitchFamily="18" charset="0"/>
              </a:rPr>
              <a:t>d after the political changes but the number of  NGO’s devoted to political educat</a:t>
            </a:r>
            <a:r>
              <a:rPr lang="en-GB" sz="2600" dirty="0">
                <a:latin typeface="Times New Roman" panose="02020603050405020304" pitchFamily="18" charset="0"/>
                <a:cs typeface="Times New Roman" panose="02020603050405020304" pitchFamily="18" charset="0"/>
              </a:rPr>
              <a:t>ion</a:t>
            </a:r>
            <a:r>
              <a:rPr lang="hu-HU" sz="2600" dirty="0">
                <a:latin typeface="Times New Roman" panose="02020603050405020304" pitchFamily="18" charset="0"/>
                <a:cs typeface="Times New Roman" panose="02020603050405020304" pitchFamily="18" charset="0"/>
              </a:rPr>
              <a:t> has dramatically decreased.</a:t>
            </a:r>
          </a:p>
        </p:txBody>
      </p:sp>
    </p:spTree>
    <p:extLst>
      <p:ext uri="{BB962C8B-B14F-4D97-AF65-F5344CB8AC3E}">
        <p14:creationId xmlns:p14="http://schemas.microsoft.com/office/powerpoint/2010/main" val="3839128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5408" y="254280"/>
            <a:ext cx="3211959" cy="555617"/>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8485" y="6058051"/>
            <a:ext cx="1532358" cy="36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6516" y="5991956"/>
            <a:ext cx="999528" cy="500348"/>
          </a:xfrm>
          <a:prstGeom prst="rect">
            <a:avLst/>
          </a:prstGeom>
        </p:spPr>
      </p:pic>
      <p:pic>
        <p:nvPicPr>
          <p:cNvPr id="1029" name="Picture 5" descr="C:\Users\as1985\Google Drive\Leverhulme\elte-logo-en (1)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6943" y="6101300"/>
            <a:ext cx="1384399" cy="4661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01866" y="6047660"/>
            <a:ext cx="709084" cy="549006"/>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28860" y="5855097"/>
            <a:ext cx="883952" cy="881063"/>
          </a:xfrm>
          <a:prstGeom prst="rect">
            <a:avLst/>
          </a:prstGeom>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24343" y="5992513"/>
            <a:ext cx="827698"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15408" y="5991796"/>
            <a:ext cx="499772" cy="660735"/>
          </a:xfrm>
          <a:prstGeom prst="rect">
            <a:avLst/>
          </a:prstGeom>
        </p:spPr>
      </p:pic>
      <p:sp>
        <p:nvSpPr>
          <p:cNvPr id="15" name="TextBox 14"/>
          <p:cNvSpPr txBox="1"/>
          <p:nvPr/>
        </p:nvSpPr>
        <p:spPr>
          <a:xfrm>
            <a:off x="715838" y="809897"/>
            <a:ext cx="10411097" cy="5262979"/>
          </a:xfrm>
          <a:prstGeom prst="rect">
            <a:avLst/>
          </a:prstGeom>
          <a:noFill/>
        </p:spPr>
        <p:txBody>
          <a:bodyPr wrap="square" rtlCol="0">
            <a:spAutoFit/>
          </a:bodyPr>
          <a:lstStyle/>
          <a:p>
            <a:r>
              <a:rPr lang="en-US" sz="2400" b="1" i="1" dirty="0"/>
              <a:t>Lebanon context</a:t>
            </a:r>
            <a:endParaRPr lang="en-GB" sz="2400" dirty="0"/>
          </a:p>
          <a:p>
            <a:r>
              <a:rPr lang="en-US" sz="2400" dirty="0"/>
              <a:t> - With a history of armed conflicts and as a site of displaced populations, Lebanon is characterized by sectarian divides with further differences along axes of age, gender, sexuality, disability and national legal status.</a:t>
            </a:r>
            <a:endParaRPr lang="en-GB" sz="2400" dirty="0"/>
          </a:p>
          <a:p>
            <a:r>
              <a:rPr lang="en-US" sz="2400" dirty="0"/>
              <a:t>- Huge wealth inequalities with Lebanon having third highest wealth inequality in the world (Blog </a:t>
            </a:r>
            <a:r>
              <a:rPr lang="en-US" sz="2400" dirty="0" err="1"/>
              <a:t>Baladi</a:t>
            </a:r>
            <a:r>
              <a:rPr lang="en-US" sz="2400" dirty="0"/>
              <a:t>, 2013). </a:t>
            </a:r>
            <a:endParaRPr lang="en-GB" sz="2400" dirty="0"/>
          </a:p>
          <a:p>
            <a:r>
              <a:rPr lang="en-US" sz="2400" dirty="0"/>
              <a:t>- An estimated 1.5 million Syrian refugees, in addition to a pre-existing Palestinian refugee population (some now third generation) of 450,000 with curtailed civil, economic and political rights and no route to legal citizenship Lebanon has largest number of refuges relative to its national population in the world (UNHCR, 2016).</a:t>
            </a:r>
            <a:endParaRPr lang="en-GB" sz="2400" dirty="0"/>
          </a:p>
          <a:p>
            <a:r>
              <a:rPr lang="en-US" sz="2400" dirty="0"/>
              <a:t>- Large youth population - median age of 28.5 in 2015 (Statistica.com). In 2016, 52% under age 29 (Populationpyramid.net). Syrian refugee population- 55% under the age of 18 (UNHCR, 2018).</a:t>
            </a:r>
            <a:endParaRPr lang="en-GB" sz="2400" dirty="0"/>
          </a:p>
          <a:p>
            <a:endParaRPr lang="en-GB" sz="2400" dirty="0"/>
          </a:p>
        </p:txBody>
      </p:sp>
    </p:spTree>
    <p:extLst>
      <p:ext uri="{BB962C8B-B14F-4D97-AF65-F5344CB8AC3E}">
        <p14:creationId xmlns:p14="http://schemas.microsoft.com/office/powerpoint/2010/main" val="2492914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5408" y="254280"/>
            <a:ext cx="3211959" cy="555617"/>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8485" y="6058051"/>
            <a:ext cx="1532358" cy="36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6516" y="5991956"/>
            <a:ext cx="999528" cy="500348"/>
          </a:xfrm>
          <a:prstGeom prst="rect">
            <a:avLst/>
          </a:prstGeom>
        </p:spPr>
      </p:pic>
      <p:pic>
        <p:nvPicPr>
          <p:cNvPr id="1029" name="Picture 5" descr="C:\Users\as1985\Google Drive\Leverhulme\elte-logo-en (1)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6943" y="6101300"/>
            <a:ext cx="1384399" cy="4661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01866" y="6047660"/>
            <a:ext cx="709084" cy="549006"/>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28860" y="5855097"/>
            <a:ext cx="883952" cy="881063"/>
          </a:xfrm>
          <a:prstGeom prst="rect">
            <a:avLst/>
          </a:prstGeom>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24343" y="5992513"/>
            <a:ext cx="827698"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15408" y="5991796"/>
            <a:ext cx="499772" cy="660735"/>
          </a:xfrm>
          <a:prstGeom prst="rect">
            <a:avLst/>
          </a:prstGeom>
        </p:spPr>
      </p:pic>
      <p:sp>
        <p:nvSpPr>
          <p:cNvPr id="15" name="TextBox 14"/>
          <p:cNvSpPr txBox="1"/>
          <p:nvPr/>
        </p:nvSpPr>
        <p:spPr>
          <a:xfrm>
            <a:off x="1005401" y="603488"/>
            <a:ext cx="10411097" cy="5170646"/>
          </a:xfrm>
          <a:prstGeom prst="rect">
            <a:avLst/>
          </a:prstGeom>
          <a:noFill/>
        </p:spPr>
        <p:txBody>
          <a:bodyPr wrap="square" rtlCol="0">
            <a:spAutoFit/>
          </a:bodyPr>
          <a:lstStyle/>
          <a:p>
            <a:r>
              <a:rPr lang="en-GB" sz="2400" b="1" i="1" dirty="0"/>
              <a:t>Lebanon</a:t>
            </a:r>
          </a:p>
          <a:p>
            <a:endParaRPr lang="en-GB" sz="2400" b="1" i="1" dirty="0"/>
          </a:p>
          <a:p>
            <a:r>
              <a:rPr lang="en-GB" sz="2400" b="1" i="1" dirty="0"/>
              <a:t>Conceptions of Youth</a:t>
            </a:r>
            <a:endParaRPr lang="en-GB" sz="2400" dirty="0"/>
          </a:p>
          <a:p>
            <a:r>
              <a:rPr lang="en-GB" sz="2400" dirty="0"/>
              <a:t>-</a:t>
            </a:r>
            <a:r>
              <a:rPr lang="en-US" sz="2400" dirty="0"/>
              <a:t>In Arab world and in Lebanon, ‘youth’ commonly constructed as the intermediate stage between childhood and marriage, when young people would leave home;</a:t>
            </a:r>
            <a:endParaRPr lang="en-GB" sz="2400" dirty="0"/>
          </a:p>
          <a:p>
            <a:r>
              <a:rPr lang="en-US" sz="2400" dirty="0"/>
              <a:t>- ‘Arab Spring’;</a:t>
            </a:r>
            <a:endParaRPr lang="en-GB" sz="2400" dirty="0"/>
          </a:p>
          <a:p>
            <a:r>
              <a:rPr lang="en-US" sz="2400" dirty="0"/>
              <a:t>- Varying conceptions: instrumental,  vulnerable, morally deficient, apathetic/hedonistic</a:t>
            </a:r>
            <a:endParaRPr lang="en-GB" sz="2400" dirty="0"/>
          </a:p>
          <a:p>
            <a:r>
              <a:rPr lang="en-US" sz="2400" dirty="0"/>
              <a:t> </a:t>
            </a:r>
            <a:endParaRPr lang="en-GB" sz="2400" dirty="0"/>
          </a:p>
          <a:p>
            <a:r>
              <a:rPr lang="en-US" sz="2400" b="1" i="1" dirty="0"/>
              <a:t>Conceptions of Activism</a:t>
            </a:r>
            <a:endParaRPr lang="en-GB" sz="2400" dirty="0"/>
          </a:p>
          <a:p>
            <a:r>
              <a:rPr lang="en-US" sz="2400" dirty="0"/>
              <a:t>- multiple actors;</a:t>
            </a:r>
            <a:endParaRPr lang="en-GB" sz="2400" dirty="0"/>
          </a:p>
          <a:p>
            <a:r>
              <a:rPr lang="en-US" sz="2400" dirty="0"/>
              <a:t>- what counts as activism, not necessarily progressive but can be illiberal;</a:t>
            </a:r>
            <a:endParaRPr lang="en-GB" sz="2400" dirty="0"/>
          </a:p>
          <a:p>
            <a:r>
              <a:rPr lang="en-US" sz="2400" dirty="0"/>
              <a:t> - </a:t>
            </a:r>
            <a:r>
              <a:rPr lang="en-US" sz="2400" dirty="0" err="1"/>
              <a:t>e.g</a:t>
            </a:r>
            <a:r>
              <a:rPr lang="en-US" sz="2400" dirty="0"/>
              <a:t> ‘trash crisis’.</a:t>
            </a:r>
            <a:endParaRPr lang="en-GB" dirty="0"/>
          </a:p>
          <a:p>
            <a:endParaRPr lang="en-GB" dirty="0"/>
          </a:p>
        </p:txBody>
      </p:sp>
    </p:spTree>
    <p:extLst>
      <p:ext uri="{BB962C8B-B14F-4D97-AF65-F5344CB8AC3E}">
        <p14:creationId xmlns:p14="http://schemas.microsoft.com/office/powerpoint/2010/main" val="4021756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2502" y="332657"/>
            <a:ext cx="3211959" cy="673183"/>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8485" y="6058051"/>
            <a:ext cx="1532358" cy="36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6516" y="5991956"/>
            <a:ext cx="999528" cy="500348"/>
          </a:xfrm>
          <a:prstGeom prst="rect">
            <a:avLst/>
          </a:prstGeom>
        </p:spPr>
      </p:pic>
      <p:pic>
        <p:nvPicPr>
          <p:cNvPr id="1029" name="Picture 5" descr="C:\Users\as1985\Google Drive\Leverhulme\elte-logo-en (1)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6943" y="6101300"/>
            <a:ext cx="1384399" cy="4661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01866" y="6047660"/>
            <a:ext cx="709084" cy="549006"/>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28860" y="5855097"/>
            <a:ext cx="883952" cy="881063"/>
          </a:xfrm>
          <a:prstGeom prst="rect">
            <a:avLst/>
          </a:prstGeom>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24343" y="5992513"/>
            <a:ext cx="827698"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15408" y="5991796"/>
            <a:ext cx="499772" cy="660735"/>
          </a:xfrm>
          <a:prstGeom prst="rect">
            <a:avLst/>
          </a:prstGeom>
        </p:spPr>
      </p:pic>
      <p:sp>
        <p:nvSpPr>
          <p:cNvPr id="15" name="TextBox 14"/>
          <p:cNvSpPr txBox="1"/>
          <p:nvPr/>
        </p:nvSpPr>
        <p:spPr>
          <a:xfrm>
            <a:off x="722932" y="541307"/>
            <a:ext cx="10411097" cy="5320559"/>
          </a:xfrm>
          <a:prstGeom prst="rect">
            <a:avLst/>
          </a:prstGeom>
          <a:noFill/>
        </p:spPr>
        <p:txBody>
          <a:bodyPr wrap="square" rtlCol="0">
            <a:spAutoFit/>
          </a:bodyPr>
          <a:lstStyle/>
          <a:p>
            <a:r>
              <a:rPr lang="en-GB" sz="1687" b="1" dirty="0">
                <a:latin typeface="Cambria" panose="02040503050406030204" pitchFamily="18" charset="0"/>
              </a:rPr>
              <a:t>Singapore</a:t>
            </a:r>
          </a:p>
          <a:p>
            <a:pPr marL="321366" indent="-321366">
              <a:buFont typeface="Arial" panose="020B0604020202020204" pitchFamily="34" charset="0"/>
              <a:buChar char="•"/>
            </a:pPr>
            <a:endParaRPr lang="en-GB" sz="1687" dirty="0">
              <a:latin typeface="Cambria" panose="02040503050406030204" pitchFamily="18" charset="0"/>
            </a:endParaRPr>
          </a:p>
          <a:p>
            <a:pPr marL="321366" indent="-321366">
              <a:buFont typeface="Arial" panose="020B0604020202020204" pitchFamily="34" charset="0"/>
              <a:buChar char="•"/>
            </a:pPr>
            <a:r>
              <a:rPr lang="en-GB" dirty="0">
                <a:latin typeface="Cambria" panose="02040503050406030204" pitchFamily="18" charset="0"/>
              </a:rPr>
              <a:t>Small nation-state (719.1 </a:t>
            </a:r>
            <a:r>
              <a:rPr lang="en-GB" dirty="0" err="1">
                <a:latin typeface="Cambria" panose="02040503050406030204" pitchFamily="18" charset="0"/>
              </a:rPr>
              <a:t>sq</a:t>
            </a:r>
            <a:r>
              <a:rPr lang="en-GB" dirty="0">
                <a:latin typeface="Cambria" panose="02040503050406030204" pitchFamily="18" charset="0"/>
              </a:rPr>
              <a:t> km, 5.5m/3.4m citizens), only 54 years as independent nation; lacked natural resources, no hinterland, sandwiched between 2 big countries</a:t>
            </a:r>
          </a:p>
          <a:p>
            <a:pPr marL="321366" indent="-321366">
              <a:buFont typeface="Arial" panose="020B0604020202020204" pitchFamily="34" charset="0"/>
              <a:buChar char="•"/>
            </a:pPr>
            <a:endParaRPr lang="en-GB" dirty="0">
              <a:latin typeface="Cambria" panose="02040503050406030204" pitchFamily="18" charset="0"/>
            </a:endParaRPr>
          </a:p>
          <a:p>
            <a:pPr marL="321366" indent="-321366">
              <a:buFont typeface="Arial" panose="020B0604020202020204" pitchFamily="34" charset="0"/>
              <a:buChar char="•"/>
            </a:pPr>
            <a:r>
              <a:rPr lang="en-GB" dirty="0">
                <a:latin typeface="Cambria" panose="02040503050406030204" pitchFamily="18" charset="0"/>
              </a:rPr>
              <a:t>British colonial era 1819-1942; Japanese Occupation 1942-1945; British Crown Colony 1948-1963; Internal self-government 1955-1963; Merger with and Separation from Malaysia 1963-1965; Republic of Singapore 1965-present</a:t>
            </a:r>
          </a:p>
          <a:p>
            <a:pPr marL="321366" indent="-321366">
              <a:buFont typeface="Arial" panose="020B0604020202020204" pitchFamily="34" charset="0"/>
              <a:buChar char="•"/>
            </a:pPr>
            <a:endParaRPr lang="en-GB" dirty="0">
              <a:latin typeface="Cambria" panose="02040503050406030204" pitchFamily="18" charset="0"/>
            </a:endParaRPr>
          </a:p>
          <a:p>
            <a:pPr marL="321366" indent="-321366">
              <a:buFont typeface="Arial" panose="020B0604020202020204" pitchFamily="34" charset="0"/>
              <a:buChar char="•"/>
            </a:pPr>
            <a:r>
              <a:rPr lang="en-GB" dirty="0">
                <a:latin typeface="Cambria" panose="02040503050406030204" pitchFamily="18" charset="0"/>
              </a:rPr>
              <a:t>Governed by the People’s Action Party since 1959, strong legitimacy, transformed Singapore into a thriving global city in 3 decades; ideology of survival - politics should be about good, sound policy, not personality or ideology</a:t>
            </a:r>
          </a:p>
          <a:p>
            <a:pPr marL="321366" indent="-321366">
              <a:buFont typeface="Arial" panose="020B0604020202020204" pitchFamily="34" charset="0"/>
              <a:buChar char="•"/>
            </a:pPr>
            <a:endParaRPr lang="en-GB" dirty="0">
              <a:latin typeface="Cambria" panose="02040503050406030204" pitchFamily="18" charset="0"/>
            </a:endParaRPr>
          </a:p>
          <a:p>
            <a:pPr marL="321366" indent="-321366">
              <a:buFont typeface="Arial" panose="020B0604020202020204" pitchFamily="34" charset="0"/>
              <a:buChar char="•"/>
            </a:pPr>
            <a:r>
              <a:rPr lang="en-GB" dirty="0">
                <a:latin typeface="Cambria" panose="02040503050406030204" pitchFamily="18" charset="0"/>
              </a:rPr>
              <a:t>Limits to democracy are necessary for the country's survival and prosperity, citizens can give up certain </a:t>
            </a:r>
            <a:r>
              <a:rPr lang="en-GB" dirty="0" err="1">
                <a:latin typeface="Cambria" panose="02040503050406030204" pitchFamily="18" charset="0"/>
              </a:rPr>
              <a:t>sociopolitical</a:t>
            </a:r>
            <a:r>
              <a:rPr lang="en-GB" dirty="0">
                <a:latin typeface="Cambria" panose="02040503050406030204" pitchFamily="18" charset="0"/>
              </a:rPr>
              <a:t> freedoms in exchange for this</a:t>
            </a:r>
          </a:p>
          <a:p>
            <a:pPr marL="321366" indent="-321366">
              <a:buFont typeface="Arial" panose="020B0604020202020204" pitchFamily="34" charset="0"/>
              <a:buChar char="•"/>
            </a:pPr>
            <a:endParaRPr lang="en-GB" dirty="0">
              <a:latin typeface="Cambria" panose="02040503050406030204" pitchFamily="18" charset="0"/>
            </a:endParaRPr>
          </a:p>
          <a:p>
            <a:pPr marL="321366" indent="-321366">
              <a:buFont typeface="Arial" panose="020B0604020202020204" pitchFamily="34" charset="0"/>
              <a:buChar char="•"/>
            </a:pPr>
            <a:r>
              <a:rPr lang="en-GB" dirty="0">
                <a:latin typeface="Cambria" panose="02040503050406030204" pitchFamily="18" charset="0"/>
              </a:rPr>
              <a:t>Singapore government is single-minded in the pursuit of citizenship education, taken many forms over the years for the purpose of nation-building; latest initiative is Character and Citizenship Education</a:t>
            </a:r>
          </a:p>
        </p:txBody>
      </p:sp>
    </p:spTree>
    <p:extLst>
      <p:ext uri="{BB962C8B-B14F-4D97-AF65-F5344CB8AC3E}">
        <p14:creationId xmlns:p14="http://schemas.microsoft.com/office/powerpoint/2010/main" val="3903906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783772" y="1273398"/>
            <a:ext cx="10476411" cy="4317506"/>
          </a:xfrm>
        </p:spPr>
        <p:txBody>
          <a:bodyPr>
            <a:noAutofit/>
          </a:bodyPr>
          <a:lstStyle/>
          <a:p>
            <a:r>
              <a:rPr lang="en-GB" sz="2800" i="1" dirty="0"/>
              <a:t>Project team</a:t>
            </a:r>
            <a:r>
              <a:rPr lang="en-GB" sz="2800" dirty="0"/>
              <a:t/>
            </a:r>
            <a:br>
              <a:rPr lang="en-GB" sz="2800" dirty="0"/>
            </a:br>
            <a:r>
              <a:rPr lang="en-GB" sz="2800" dirty="0">
                <a:solidFill>
                  <a:srgbClr val="0070C0"/>
                </a:solidFill>
              </a:rPr>
              <a:t>Ian Davies</a:t>
            </a:r>
            <a:r>
              <a:rPr lang="en-GB" sz="2800" dirty="0"/>
              <a:t>, University of York, UK.</a:t>
            </a:r>
            <a:br>
              <a:rPr lang="en-GB" sz="2800" dirty="0"/>
            </a:br>
            <a:r>
              <a:rPr lang="en-GB" sz="2800" dirty="0">
                <a:solidFill>
                  <a:srgbClr val="0070C0"/>
                </a:solidFill>
              </a:rPr>
              <a:t>Mark Evans</a:t>
            </a:r>
            <a:r>
              <a:rPr lang="en-GB" sz="2800" dirty="0"/>
              <a:t>, University of Toronto, Canada.</a:t>
            </a:r>
            <a:br>
              <a:rPr lang="en-GB" sz="2800" dirty="0"/>
            </a:br>
            <a:r>
              <a:rPr lang="en-GB" sz="2800" dirty="0" err="1">
                <a:solidFill>
                  <a:srgbClr val="0070C0"/>
                </a:solidFill>
              </a:rPr>
              <a:t>Márta</a:t>
            </a:r>
            <a:r>
              <a:rPr lang="en-GB" sz="2800" dirty="0">
                <a:solidFill>
                  <a:srgbClr val="0070C0"/>
                </a:solidFill>
              </a:rPr>
              <a:t> </a:t>
            </a:r>
            <a:r>
              <a:rPr lang="en-GB" sz="2800" dirty="0" err="1">
                <a:solidFill>
                  <a:srgbClr val="0070C0"/>
                </a:solidFill>
              </a:rPr>
              <a:t>Fülöp</a:t>
            </a:r>
            <a:r>
              <a:rPr lang="en-GB" sz="2800" dirty="0"/>
              <a:t>, Institute of Cognitive Neuroscience and Psychology, Hungarian Academy of Sciences and </a:t>
            </a:r>
            <a:r>
              <a:rPr lang="en-GB" sz="2800" dirty="0" err="1"/>
              <a:t>Eötvös</a:t>
            </a:r>
            <a:r>
              <a:rPr lang="en-GB" sz="2800" dirty="0"/>
              <a:t> </a:t>
            </a:r>
            <a:r>
              <a:rPr lang="en-GB" sz="2800" dirty="0" err="1"/>
              <a:t>Loránd</a:t>
            </a:r>
            <a:r>
              <a:rPr lang="en-GB" sz="2800" dirty="0"/>
              <a:t> University, Hungary.</a:t>
            </a:r>
            <a:br>
              <a:rPr lang="en-GB" sz="2800" dirty="0"/>
            </a:br>
            <a:r>
              <a:rPr lang="en-GB" sz="2800" dirty="0">
                <a:solidFill>
                  <a:srgbClr val="0070C0"/>
                </a:solidFill>
              </a:rPr>
              <a:t>Dina Kiwan</a:t>
            </a:r>
            <a:r>
              <a:rPr lang="en-GB" sz="2800" dirty="0"/>
              <a:t>, University of Birmingham, UK.</a:t>
            </a:r>
            <a:br>
              <a:rPr lang="en-GB" sz="2800" dirty="0"/>
            </a:br>
            <a:r>
              <a:rPr lang="en-GB" sz="2800" dirty="0">
                <a:solidFill>
                  <a:srgbClr val="0070C0"/>
                </a:solidFill>
              </a:rPr>
              <a:t>Andrew Peterson</a:t>
            </a:r>
            <a:r>
              <a:rPr lang="en-GB" sz="2800" dirty="0"/>
              <a:t>, University of South Australia and University of Birmingham, UK.</a:t>
            </a:r>
            <a:br>
              <a:rPr lang="en-GB" sz="2800" dirty="0"/>
            </a:br>
            <a:r>
              <a:rPr lang="en-GB" sz="2800" dirty="0">
                <a:solidFill>
                  <a:srgbClr val="0070C0"/>
                </a:solidFill>
              </a:rPr>
              <a:t>Jasmine Sim</a:t>
            </a:r>
            <a:r>
              <a:rPr lang="en-GB" sz="2800" dirty="0"/>
              <a:t>, National Institute of Education, Singapore.</a:t>
            </a:r>
            <a:br>
              <a:rPr lang="en-GB" sz="2800" dirty="0"/>
            </a:br>
            <a:r>
              <a:rPr lang="en-GB" sz="2800" dirty="0"/>
              <a:t/>
            </a:r>
            <a:br>
              <a:rPr lang="en-GB" sz="2800" dirty="0"/>
            </a:br>
            <a:r>
              <a:rPr lang="en-GB" sz="2800" dirty="0"/>
              <a:t>Network facilitator: </a:t>
            </a:r>
            <a:r>
              <a:rPr lang="en-GB" sz="2800" dirty="0">
                <a:solidFill>
                  <a:schemeClr val="accent1"/>
                </a:solidFill>
              </a:rPr>
              <a:t>Wendy Burns</a:t>
            </a:r>
            <a:r>
              <a:rPr lang="en-GB" sz="2800" dirty="0"/>
              <a:t>, University of York, UK</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3916" y="326628"/>
            <a:ext cx="3211959" cy="780740"/>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8620" y="6081340"/>
            <a:ext cx="1532358" cy="36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5960" y="6018562"/>
            <a:ext cx="999528" cy="500348"/>
          </a:xfrm>
          <a:prstGeom prst="rect">
            <a:avLst/>
          </a:prstGeom>
        </p:spPr>
      </p:pic>
      <p:pic>
        <p:nvPicPr>
          <p:cNvPr id="1029" name="Picture 5" descr="C:\Users\as1985\Google Drive\Leverhulme\elte-logo-en (1)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9641" y="6032342"/>
            <a:ext cx="1384399" cy="4661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09895" y="6050615"/>
            <a:ext cx="709084" cy="549006"/>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22567" y="5884586"/>
            <a:ext cx="883952" cy="881063"/>
          </a:xfrm>
          <a:prstGeom prst="rect">
            <a:avLst/>
          </a:prstGeom>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9030" y="5975555"/>
            <a:ext cx="827698"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53035" y="5939603"/>
            <a:ext cx="499772" cy="660735"/>
          </a:xfrm>
          <a:prstGeom prst="rect">
            <a:avLst/>
          </a:prstGeom>
        </p:spPr>
      </p:pic>
    </p:spTree>
    <p:extLst>
      <p:ext uri="{BB962C8B-B14F-4D97-AF65-F5344CB8AC3E}">
        <p14:creationId xmlns:p14="http://schemas.microsoft.com/office/powerpoint/2010/main" val="1914645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2502" y="332657"/>
            <a:ext cx="3211959" cy="673183"/>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8485" y="6058051"/>
            <a:ext cx="1532358" cy="36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6516" y="5991956"/>
            <a:ext cx="999528" cy="500348"/>
          </a:xfrm>
          <a:prstGeom prst="rect">
            <a:avLst/>
          </a:prstGeom>
        </p:spPr>
      </p:pic>
      <p:pic>
        <p:nvPicPr>
          <p:cNvPr id="1029" name="Picture 5" descr="C:\Users\as1985\Google Drive\Leverhulme\elte-logo-en (1)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6943" y="6101300"/>
            <a:ext cx="1384399" cy="4661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01866" y="6047660"/>
            <a:ext cx="709084" cy="549006"/>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28860" y="5855097"/>
            <a:ext cx="883952" cy="881063"/>
          </a:xfrm>
          <a:prstGeom prst="rect">
            <a:avLst/>
          </a:prstGeom>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24343" y="5992513"/>
            <a:ext cx="827698"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15408" y="5991796"/>
            <a:ext cx="499772" cy="660735"/>
          </a:xfrm>
          <a:prstGeom prst="rect">
            <a:avLst/>
          </a:prstGeom>
        </p:spPr>
      </p:pic>
      <p:sp>
        <p:nvSpPr>
          <p:cNvPr id="15" name="TextBox 14"/>
          <p:cNvSpPr txBox="1"/>
          <p:nvPr/>
        </p:nvSpPr>
        <p:spPr>
          <a:xfrm>
            <a:off x="757645" y="724187"/>
            <a:ext cx="10411097" cy="5078313"/>
          </a:xfrm>
          <a:prstGeom prst="rect">
            <a:avLst/>
          </a:prstGeom>
          <a:noFill/>
        </p:spPr>
        <p:txBody>
          <a:bodyPr wrap="square" rtlCol="0">
            <a:spAutoFit/>
          </a:bodyPr>
          <a:lstStyle/>
          <a:p>
            <a:r>
              <a:rPr lang="en-GB" b="1" dirty="0">
                <a:latin typeface="Cambria" panose="02040503050406030204" pitchFamily="18" charset="0"/>
              </a:rPr>
              <a:t>Singapore</a:t>
            </a:r>
          </a:p>
          <a:p>
            <a:endParaRPr lang="en-GB" dirty="0">
              <a:latin typeface="Cambria" panose="02040503050406030204" pitchFamily="18" charset="0"/>
            </a:endParaRPr>
          </a:p>
          <a:p>
            <a:pPr marL="321366" indent="-321366">
              <a:buFont typeface="Arial" panose="020B0604020202020204" pitchFamily="34" charset="0"/>
              <a:buChar char="•"/>
            </a:pPr>
            <a:r>
              <a:rPr lang="en-GB" dirty="0">
                <a:latin typeface="Cambria" panose="02040503050406030204" pitchFamily="18" charset="0"/>
              </a:rPr>
              <a:t>Schooling is the main source of formal citizenship education, co-ordinated and sustained effort is made to transmit a particular knowledge and values, develop the right instincts and attitudes s deemed necessary for the survival of Singapore</a:t>
            </a:r>
          </a:p>
          <a:p>
            <a:pPr marL="321366" indent="-321366">
              <a:buFont typeface="Arial" panose="020B0604020202020204" pitchFamily="34" charset="0"/>
              <a:buChar char="•"/>
            </a:pPr>
            <a:endParaRPr lang="en-GB" dirty="0">
              <a:latin typeface="Cambria" panose="02040503050406030204" pitchFamily="18" charset="0"/>
            </a:endParaRPr>
          </a:p>
          <a:p>
            <a:pPr marL="321366" indent="-321366">
              <a:buFont typeface="Arial" panose="020B0604020202020204" pitchFamily="34" charset="0"/>
              <a:buChar char="•"/>
            </a:pPr>
            <a:r>
              <a:rPr lang="en-GB" dirty="0">
                <a:latin typeface="Cambria" panose="02040503050406030204" pitchFamily="18" charset="0"/>
              </a:rPr>
              <a:t>Citizenship centres on the nation, not the individual; emphasizes responsibilities and duties, loyalty and patriotism, submission of individual interests to the common good, contributions citizens can make to the country</a:t>
            </a:r>
          </a:p>
          <a:p>
            <a:pPr marL="321366" indent="-321366">
              <a:buFont typeface="Arial" panose="020B0604020202020204" pitchFamily="34" charset="0"/>
              <a:buChar char="•"/>
            </a:pPr>
            <a:endParaRPr lang="en-GB" dirty="0">
              <a:latin typeface="Cambria" panose="02040503050406030204" pitchFamily="18" charset="0"/>
            </a:endParaRPr>
          </a:p>
          <a:p>
            <a:pPr marL="321366" indent="-321366">
              <a:buFont typeface="Arial" panose="020B0604020202020204" pitchFamily="34" charset="0"/>
              <a:buChar char="•"/>
            </a:pPr>
            <a:r>
              <a:rPr lang="en-GB" dirty="0">
                <a:latin typeface="Cambria" panose="02040503050406030204" pitchFamily="18" charset="0"/>
              </a:rPr>
              <a:t>Active citizenship emphasizes the practice of consensual politics among its citizens where civic virtue is defined as grassroots volunteerism in which people organize to help each other without having political ambition</a:t>
            </a:r>
          </a:p>
          <a:p>
            <a:pPr marL="321366" indent="-321366">
              <a:buFont typeface="Arial" panose="020B0604020202020204" pitchFamily="34" charset="0"/>
              <a:buChar char="•"/>
            </a:pPr>
            <a:endParaRPr lang="en-GB" dirty="0">
              <a:latin typeface="Cambria" panose="02040503050406030204" pitchFamily="18" charset="0"/>
            </a:endParaRPr>
          </a:p>
          <a:p>
            <a:pPr marL="321366" indent="-321366">
              <a:buFont typeface="Arial" panose="020B0604020202020204" pitchFamily="34" charset="0"/>
              <a:buChar char="•"/>
            </a:pPr>
            <a:r>
              <a:rPr lang="en-GB" dirty="0">
                <a:latin typeface="Cambria" panose="02040503050406030204" pitchFamily="18" charset="0"/>
              </a:rPr>
              <a:t>Changing landscape and challenges: globalization, greater social class differences, emergence of new lifestyles, widespread use of social media, greater diversity in population result of immigration, super aged society, young value freedom and individual choice, want more control in personal spheres and more say in the collective decision-making</a:t>
            </a:r>
            <a:endParaRPr lang="en-GB" dirty="0"/>
          </a:p>
        </p:txBody>
      </p:sp>
    </p:spTree>
    <p:extLst>
      <p:ext uri="{BB962C8B-B14F-4D97-AF65-F5344CB8AC3E}">
        <p14:creationId xmlns:p14="http://schemas.microsoft.com/office/powerpoint/2010/main" val="679151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9217" y="332657"/>
            <a:ext cx="2615244" cy="686246"/>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4717" y="5968723"/>
            <a:ext cx="1532358" cy="36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1617" y="5918513"/>
            <a:ext cx="999528" cy="500348"/>
          </a:xfrm>
          <a:prstGeom prst="rect">
            <a:avLst/>
          </a:prstGeom>
        </p:spPr>
      </p:pic>
      <p:pic>
        <p:nvPicPr>
          <p:cNvPr id="1029" name="Picture 5" descr="C:\Users\as1985\Google Drive\Leverhulme\elte-logo-en (1)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6485" y="5973084"/>
            <a:ext cx="1384399" cy="4661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8627" y="5980658"/>
            <a:ext cx="709084" cy="549006"/>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86223" y="5728156"/>
            <a:ext cx="883952" cy="881063"/>
          </a:xfrm>
          <a:prstGeom prst="rect">
            <a:avLst/>
          </a:prstGeom>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1699" y="5906216"/>
            <a:ext cx="827698"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19445" y="5868929"/>
            <a:ext cx="499772" cy="660735"/>
          </a:xfrm>
          <a:prstGeom prst="rect">
            <a:avLst/>
          </a:prstGeom>
        </p:spPr>
      </p:pic>
      <p:sp>
        <p:nvSpPr>
          <p:cNvPr id="15" name="TextBox 14"/>
          <p:cNvSpPr txBox="1"/>
          <p:nvPr/>
        </p:nvSpPr>
        <p:spPr>
          <a:xfrm>
            <a:off x="690275" y="605950"/>
            <a:ext cx="10517656" cy="5262979"/>
          </a:xfrm>
          <a:prstGeom prst="rect">
            <a:avLst/>
          </a:prstGeom>
          <a:noFill/>
        </p:spPr>
        <p:txBody>
          <a:bodyPr wrap="square" rtlCol="0">
            <a:spAutoFit/>
          </a:bodyPr>
          <a:lstStyle/>
          <a:p>
            <a:r>
              <a:rPr lang="en-GB" sz="2800" b="1" dirty="0"/>
              <a:t>Overarching ideas and issues</a:t>
            </a:r>
          </a:p>
          <a:p>
            <a:endParaRPr lang="en-GB" sz="2800" dirty="0"/>
          </a:p>
          <a:p>
            <a:pPr marL="321366" indent="-321366">
              <a:buFont typeface="Arial" panose="020B0604020202020204" pitchFamily="34" charset="0"/>
              <a:buChar char="•"/>
            </a:pPr>
            <a:r>
              <a:rPr lang="en-GB" sz="2800" dirty="0"/>
              <a:t>In the project certain similar concepts emerged in each of the 6 contexts, though not always to the same extent </a:t>
            </a:r>
          </a:p>
          <a:p>
            <a:pPr marL="321366" indent="-321366">
              <a:buFont typeface="Arial" panose="020B0604020202020204" pitchFamily="34" charset="0"/>
              <a:buChar char="•"/>
            </a:pPr>
            <a:r>
              <a:rPr lang="en-GB" sz="2800" dirty="0"/>
              <a:t>The real learning from the project has been the similarities in the concepts used, but the significant variations in their application and contextual meanings. </a:t>
            </a:r>
          </a:p>
          <a:p>
            <a:pPr marL="321366" indent="-321366">
              <a:buFont typeface="Arial" panose="020B0604020202020204" pitchFamily="34" charset="0"/>
              <a:buChar char="•"/>
            </a:pPr>
            <a:r>
              <a:rPr lang="en-GB" sz="2800" dirty="0"/>
              <a:t>These are revealed through the expressions of youth engagement in each country and in the ways learning experiences occur</a:t>
            </a:r>
          </a:p>
          <a:p>
            <a:pPr marL="321366" indent="-321366">
              <a:buFont typeface="Arial" panose="020B0604020202020204" pitchFamily="34" charset="0"/>
              <a:buChar char="•"/>
            </a:pPr>
            <a:r>
              <a:rPr lang="en-GB" sz="2800" dirty="0"/>
              <a:t>A significant element of the variations is due to the existence and operation of </a:t>
            </a:r>
            <a:r>
              <a:rPr lang="en-GB" sz="2800" dirty="0" err="1"/>
              <a:t>intersectionalities</a:t>
            </a:r>
            <a:r>
              <a:rPr lang="en-GB" sz="2800" dirty="0"/>
              <a:t> that are distinctive (though not necessarily unique) to each country.</a:t>
            </a:r>
            <a:endParaRPr lang="en-GB" sz="2800" dirty="0">
              <a:latin typeface="Cambria" panose="02040503050406030204" pitchFamily="18" charset="0"/>
            </a:endParaRPr>
          </a:p>
        </p:txBody>
      </p:sp>
    </p:spTree>
    <p:extLst>
      <p:ext uri="{BB962C8B-B14F-4D97-AF65-F5344CB8AC3E}">
        <p14:creationId xmlns:p14="http://schemas.microsoft.com/office/powerpoint/2010/main" val="893666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2502" y="332657"/>
            <a:ext cx="3211959" cy="806187"/>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4717" y="5968723"/>
            <a:ext cx="1532358" cy="36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1617" y="5918513"/>
            <a:ext cx="999528" cy="500348"/>
          </a:xfrm>
          <a:prstGeom prst="rect">
            <a:avLst/>
          </a:prstGeom>
        </p:spPr>
      </p:pic>
      <p:pic>
        <p:nvPicPr>
          <p:cNvPr id="1029" name="Picture 5" descr="C:\Users\as1985\Google Drive\Leverhulme\elte-logo-en (1)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6485" y="5973084"/>
            <a:ext cx="1384399" cy="4661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8627" y="5980658"/>
            <a:ext cx="709084" cy="549006"/>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86223" y="5728156"/>
            <a:ext cx="883952" cy="881063"/>
          </a:xfrm>
          <a:prstGeom prst="rect">
            <a:avLst/>
          </a:prstGeom>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1699" y="5906216"/>
            <a:ext cx="827698"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19445" y="5868929"/>
            <a:ext cx="499772" cy="660735"/>
          </a:xfrm>
          <a:prstGeom prst="rect">
            <a:avLst/>
          </a:prstGeom>
        </p:spPr>
      </p:pic>
      <p:sp>
        <p:nvSpPr>
          <p:cNvPr id="15" name="TextBox 14"/>
          <p:cNvSpPr txBox="1"/>
          <p:nvPr/>
        </p:nvSpPr>
        <p:spPr>
          <a:xfrm>
            <a:off x="325703" y="634810"/>
            <a:ext cx="11205555" cy="5491824"/>
          </a:xfrm>
          <a:prstGeom prst="rect">
            <a:avLst/>
          </a:prstGeom>
          <a:noFill/>
        </p:spPr>
        <p:txBody>
          <a:bodyPr wrap="square" rtlCol="0">
            <a:spAutoFit/>
          </a:bodyPr>
          <a:lstStyle/>
          <a:p>
            <a:r>
              <a:rPr lang="en-GB" b="1" i="1" dirty="0"/>
              <a:t>Relational Capacities: a way of understanding </a:t>
            </a:r>
          </a:p>
          <a:p>
            <a:r>
              <a:rPr lang="en-GB" b="1" i="1" dirty="0"/>
              <a:t>education and engagement?</a:t>
            </a:r>
          </a:p>
          <a:p>
            <a:endParaRPr lang="en-SG" dirty="0"/>
          </a:p>
          <a:p>
            <a:r>
              <a:rPr lang="en-SG" sz="2000" dirty="0"/>
              <a:t>We emphasize the interdependence of social context and </a:t>
            </a:r>
            <a:r>
              <a:rPr lang="en-SG" sz="2000" dirty="0" err="1"/>
              <a:t>relationality</a:t>
            </a:r>
            <a:r>
              <a:rPr lang="en-SG" sz="2000" dirty="0"/>
              <a:t>, two key characteristics in our proposed framework of relational capacities. We recognize that capacities across the six countries, and when applied elsewhere, would have to be understood as mutually constructing, complex and contextual (Hopkins, 2017). </a:t>
            </a:r>
          </a:p>
          <a:p>
            <a:endParaRPr lang="en-SG" sz="2000" dirty="0"/>
          </a:p>
          <a:p>
            <a:r>
              <a:rPr lang="en-SG" sz="2000" b="1" dirty="0"/>
              <a:t>Broadly, we argue for 2 types of relational capacities:</a:t>
            </a:r>
          </a:p>
          <a:p>
            <a:r>
              <a:rPr lang="en-GB" sz="2000" b="1" dirty="0"/>
              <a:t>1. Societal – capacities which are about how youth understand and relate to their communities (largely vertical – citizen to state)</a:t>
            </a:r>
            <a:endParaRPr lang="en-GB" sz="2000" dirty="0"/>
          </a:p>
          <a:p>
            <a:r>
              <a:rPr lang="en-GB" sz="2000" dirty="0"/>
              <a:t> Understanding of context</a:t>
            </a:r>
          </a:p>
          <a:p>
            <a:r>
              <a:rPr lang="en-GB" sz="2000" dirty="0"/>
              <a:t> Making meaning of citizenship</a:t>
            </a:r>
          </a:p>
          <a:p>
            <a:r>
              <a:rPr lang="en-GB" sz="2000" b="1" dirty="0"/>
              <a:t>2. Interpersonal – capacities which are about how youth understand and relate to other people (largely horizontal – citizen to citizen)</a:t>
            </a:r>
            <a:endParaRPr lang="en-GB" sz="2000" dirty="0"/>
          </a:p>
          <a:p>
            <a:r>
              <a:rPr lang="en-GB" sz="2000" dirty="0"/>
              <a:t>Working </a:t>
            </a:r>
            <a:r>
              <a:rPr lang="en-GB" sz="2000" i="1" dirty="0"/>
              <a:t>with</a:t>
            </a:r>
            <a:r>
              <a:rPr lang="en-GB" sz="2000" dirty="0"/>
              <a:t> others</a:t>
            </a:r>
          </a:p>
          <a:p>
            <a:r>
              <a:rPr lang="en-GB" sz="2000" dirty="0"/>
              <a:t>Reflexivity</a:t>
            </a:r>
          </a:p>
          <a:p>
            <a:pPr marL="321366" indent="-321366">
              <a:buFont typeface="Arial" panose="020B0604020202020204" pitchFamily="34" charset="0"/>
              <a:buChar char="•"/>
            </a:pPr>
            <a:endParaRPr lang="en-GB" sz="1687" dirty="0">
              <a:latin typeface="Cambria" panose="02040503050406030204" pitchFamily="18" charset="0"/>
            </a:endParaRPr>
          </a:p>
        </p:txBody>
      </p:sp>
    </p:spTree>
    <p:extLst>
      <p:ext uri="{BB962C8B-B14F-4D97-AF65-F5344CB8AC3E}">
        <p14:creationId xmlns:p14="http://schemas.microsoft.com/office/powerpoint/2010/main" val="4148177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2502" y="332657"/>
            <a:ext cx="3211959" cy="1116582"/>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8506" y="6255159"/>
            <a:ext cx="1532358" cy="36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56441" y="6255159"/>
            <a:ext cx="999528" cy="500348"/>
          </a:xfrm>
          <a:prstGeom prst="rect">
            <a:avLst/>
          </a:prstGeom>
        </p:spPr>
      </p:pic>
      <p:pic>
        <p:nvPicPr>
          <p:cNvPr id="1029" name="Picture 5" descr="C:\Users\as1985\Google Drive\Leverhulme\elte-logo-en (1)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2063" y="6193131"/>
            <a:ext cx="1384399" cy="4661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9870" y="6271660"/>
            <a:ext cx="709084" cy="549006"/>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21515" y="6003436"/>
            <a:ext cx="883952" cy="881063"/>
          </a:xfrm>
          <a:prstGeom prst="rect">
            <a:avLst/>
          </a:prstGeom>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28847" y="6011040"/>
            <a:ext cx="827698"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11121" y="6108871"/>
            <a:ext cx="499772" cy="660735"/>
          </a:xfrm>
          <a:prstGeom prst="rect">
            <a:avLst/>
          </a:prstGeom>
        </p:spPr>
      </p:pic>
      <p:sp>
        <p:nvSpPr>
          <p:cNvPr id="12" name="TextBox 11"/>
          <p:cNvSpPr txBox="1"/>
          <p:nvPr/>
        </p:nvSpPr>
        <p:spPr>
          <a:xfrm flipH="1">
            <a:off x="817685" y="678901"/>
            <a:ext cx="10502538" cy="5324535"/>
          </a:xfrm>
          <a:prstGeom prst="rect">
            <a:avLst/>
          </a:prstGeom>
          <a:noFill/>
        </p:spPr>
        <p:txBody>
          <a:bodyPr wrap="square" rtlCol="0">
            <a:spAutoFit/>
          </a:bodyPr>
          <a:lstStyle/>
          <a:p>
            <a:r>
              <a:rPr lang="en-US" sz="2000" b="1" dirty="0"/>
              <a:t>Pedagogically, at least rhetorically, </a:t>
            </a:r>
          </a:p>
          <a:p>
            <a:r>
              <a:rPr lang="en-US" sz="2000" b="1" dirty="0"/>
              <a:t>there is an increasing emphasis on:</a:t>
            </a:r>
          </a:p>
          <a:p>
            <a:endParaRPr lang="en-US" sz="2000" b="1" dirty="0"/>
          </a:p>
          <a:p>
            <a:pPr marL="342900" indent="-342900">
              <a:buFont typeface="Arial" panose="020B0604020202020204" pitchFamily="34" charset="0"/>
              <a:buChar char="•"/>
            </a:pPr>
            <a:r>
              <a:rPr lang="en-US" sz="2800" dirty="0"/>
              <a:t>Real life and relevant political questions</a:t>
            </a:r>
            <a:endParaRPr lang="en-GB" sz="2800" dirty="0"/>
          </a:p>
          <a:p>
            <a:pPr marL="342900" indent="-342900">
              <a:buFont typeface="Arial" panose="020B0604020202020204" pitchFamily="34" charset="0"/>
              <a:buChar char="•"/>
            </a:pPr>
            <a:r>
              <a:rPr lang="en-US" sz="2800" dirty="0"/>
              <a:t>Varied ways of knowing and active involvement in the learning process</a:t>
            </a:r>
            <a:endParaRPr lang="en-GB" sz="2800" dirty="0"/>
          </a:p>
          <a:p>
            <a:pPr marL="342900" indent="-342900">
              <a:buFont typeface="Arial" panose="020B0604020202020204" pitchFamily="34" charset="0"/>
              <a:buChar char="•"/>
            </a:pPr>
            <a:r>
              <a:rPr lang="en-US" sz="2800" dirty="0"/>
              <a:t>Enquiry-based learning</a:t>
            </a:r>
            <a:endParaRPr lang="en-GB" sz="2800" dirty="0"/>
          </a:p>
          <a:p>
            <a:pPr marL="342900" indent="-342900">
              <a:buFont typeface="Arial" panose="020B0604020202020204" pitchFamily="34" charset="0"/>
              <a:buChar char="•"/>
            </a:pPr>
            <a:r>
              <a:rPr lang="en-US" sz="2800" dirty="0"/>
              <a:t>Decision-making, public issue investigation, ethical thinking, peace-building and conflict management</a:t>
            </a:r>
            <a:endParaRPr lang="en-GB" sz="2800" dirty="0"/>
          </a:p>
          <a:p>
            <a:pPr marL="342900" indent="-342900">
              <a:buFont typeface="Arial" panose="020B0604020202020204" pitchFamily="34" charset="0"/>
              <a:buChar char="•"/>
            </a:pPr>
            <a:r>
              <a:rPr lang="en-US" sz="2800" dirty="0"/>
              <a:t>Collaboration and deliberative discussion</a:t>
            </a:r>
            <a:endParaRPr lang="en-GB" sz="2800" dirty="0"/>
          </a:p>
          <a:p>
            <a:pPr marL="342900" indent="-342900">
              <a:buFont typeface="Arial" panose="020B0604020202020204" pitchFamily="34" charset="0"/>
              <a:buChar char="•"/>
            </a:pPr>
            <a:r>
              <a:rPr lang="en-US" sz="2800" dirty="0"/>
              <a:t>Varied learning approaches and practices that are equitable and responsive to learner diversity</a:t>
            </a:r>
            <a:endParaRPr lang="en-GB" sz="2800" dirty="0"/>
          </a:p>
          <a:p>
            <a:pPr marL="342900" indent="-342900">
              <a:buFont typeface="Arial" panose="020B0604020202020204" pitchFamily="34" charset="0"/>
              <a:buChar char="•"/>
            </a:pPr>
            <a:r>
              <a:rPr lang="en-US" sz="2800" dirty="0"/>
              <a:t>Safety and well-being, and self-reflection</a:t>
            </a:r>
          </a:p>
        </p:txBody>
      </p:sp>
    </p:spTree>
    <p:extLst>
      <p:ext uri="{BB962C8B-B14F-4D97-AF65-F5344CB8AC3E}">
        <p14:creationId xmlns:p14="http://schemas.microsoft.com/office/powerpoint/2010/main" val="3654919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8506" y="6255159"/>
            <a:ext cx="1532358" cy="36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6441" y="6255159"/>
            <a:ext cx="999528" cy="500348"/>
          </a:xfrm>
          <a:prstGeom prst="rect">
            <a:avLst/>
          </a:prstGeom>
        </p:spPr>
      </p:pic>
      <p:pic>
        <p:nvPicPr>
          <p:cNvPr id="1029" name="Picture 5" descr="C:\Users\as1985\Google Drive\Leverhulme\elte-logo-en (1)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2063" y="6193131"/>
            <a:ext cx="1384399" cy="4661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9870" y="6271660"/>
            <a:ext cx="709084" cy="549006"/>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1515" y="6003436"/>
            <a:ext cx="883952" cy="881063"/>
          </a:xfrm>
          <a:prstGeom prst="rect">
            <a:avLst/>
          </a:prstGeom>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47" y="6011040"/>
            <a:ext cx="827698"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11121" y="6108871"/>
            <a:ext cx="499772" cy="660735"/>
          </a:xfrm>
          <a:prstGeom prst="rect">
            <a:avLst/>
          </a:prstGeom>
        </p:spPr>
      </p:pic>
      <p:sp>
        <p:nvSpPr>
          <p:cNvPr id="12" name="TextBox 11"/>
          <p:cNvSpPr txBox="1"/>
          <p:nvPr/>
        </p:nvSpPr>
        <p:spPr>
          <a:xfrm flipH="1">
            <a:off x="817685" y="474560"/>
            <a:ext cx="10502538" cy="1354217"/>
          </a:xfrm>
          <a:prstGeom prst="rect">
            <a:avLst/>
          </a:prstGeom>
          <a:noFill/>
        </p:spPr>
        <p:txBody>
          <a:bodyPr wrap="square" rtlCol="0">
            <a:spAutoFit/>
          </a:bodyPr>
          <a:lstStyle/>
          <a:p>
            <a:r>
              <a:rPr lang="en-US" b="1" dirty="0"/>
              <a:t>Pedagogical considerations:</a:t>
            </a:r>
          </a:p>
          <a:p>
            <a:endParaRPr lang="en-CA" sz="1600" dirty="0"/>
          </a:p>
          <a:p>
            <a:r>
              <a:rPr lang="en-CA" sz="1600" dirty="0"/>
              <a:t>A review of studies explicitly associated with ‘educating for civic engagement’ throughout the 20th and into the 21st centuries reveals deepening and shifting understandings and intentions of pedagogical approaches and practices (in theory and practice)</a:t>
            </a:r>
          </a:p>
        </p:txBody>
      </p:sp>
      <p:pic>
        <p:nvPicPr>
          <p:cNvPr id="5" name="Picture 4">
            <a:extLst>
              <a:ext uri="{FF2B5EF4-FFF2-40B4-BE49-F238E27FC236}">
                <a16:creationId xmlns:a16="http://schemas.microsoft.com/office/drawing/2014/main" id="{86FECAC1-28B8-DB4A-8CAC-631FD92A29E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18516" y="1894502"/>
            <a:ext cx="4000445" cy="4150462"/>
          </a:xfrm>
          <a:prstGeom prst="rect">
            <a:avLst/>
          </a:prstGeom>
        </p:spPr>
      </p:pic>
    </p:spTree>
    <p:extLst>
      <p:ext uri="{BB962C8B-B14F-4D97-AF65-F5344CB8AC3E}">
        <p14:creationId xmlns:p14="http://schemas.microsoft.com/office/powerpoint/2010/main" val="1952035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2502" y="332657"/>
            <a:ext cx="3211959" cy="731372"/>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8506" y="6255159"/>
            <a:ext cx="1532358" cy="36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56441" y="6255159"/>
            <a:ext cx="999528" cy="500348"/>
          </a:xfrm>
          <a:prstGeom prst="rect">
            <a:avLst/>
          </a:prstGeom>
        </p:spPr>
      </p:pic>
      <p:pic>
        <p:nvPicPr>
          <p:cNvPr id="1029" name="Picture 5" descr="C:\Users\as1985\Google Drive\Leverhulme\elte-logo-en (1)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2063" y="6193131"/>
            <a:ext cx="1384399" cy="4661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9870" y="6271660"/>
            <a:ext cx="709084" cy="549006"/>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21515" y="6003436"/>
            <a:ext cx="883952" cy="881063"/>
          </a:xfrm>
          <a:prstGeom prst="rect">
            <a:avLst/>
          </a:prstGeom>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28847" y="6011040"/>
            <a:ext cx="827698"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11121" y="6108871"/>
            <a:ext cx="499772" cy="660735"/>
          </a:xfrm>
          <a:prstGeom prst="rect">
            <a:avLst/>
          </a:prstGeom>
        </p:spPr>
      </p:pic>
      <p:sp>
        <p:nvSpPr>
          <p:cNvPr id="12" name="TextBox 11"/>
          <p:cNvSpPr txBox="1"/>
          <p:nvPr/>
        </p:nvSpPr>
        <p:spPr>
          <a:xfrm flipH="1">
            <a:off x="395174" y="406932"/>
            <a:ext cx="10933610" cy="5786199"/>
          </a:xfrm>
          <a:prstGeom prst="rect">
            <a:avLst/>
          </a:prstGeom>
          <a:noFill/>
        </p:spPr>
        <p:txBody>
          <a:bodyPr wrap="square" rtlCol="0">
            <a:spAutoFit/>
          </a:bodyPr>
          <a:lstStyle/>
          <a:p>
            <a:r>
              <a:rPr lang="en-US" sz="2400" b="1" dirty="0"/>
              <a:t>Questions about civic learning:</a:t>
            </a:r>
          </a:p>
          <a:p>
            <a:endParaRPr lang="en-US" sz="1600" dirty="0"/>
          </a:p>
          <a:p>
            <a:r>
              <a:rPr lang="en-US" sz="2000" dirty="0"/>
              <a:t>• </a:t>
            </a:r>
            <a:r>
              <a:rPr lang="en-US" sz="2200" dirty="0"/>
              <a:t>Is there a continuing culture of ‘transmission’ oriented teaching and learning related to civic engagement learning? </a:t>
            </a:r>
            <a:endParaRPr lang="en-GB" sz="2200" dirty="0"/>
          </a:p>
          <a:p>
            <a:endParaRPr lang="en-US" sz="2200" dirty="0"/>
          </a:p>
          <a:p>
            <a:r>
              <a:rPr lang="en-US" sz="2200" dirty="0"/>
              <a:t>• Are there fragmented theoretical policy constructs? </a:t>
            </a:r>
            <a:endParaRPr lang="en-GB" sz="2200" dirty="0"/>
          </a:p>
          <a:p>
            <a:endParaRPr lang="en-US" sz="2200" dirty="0"/>
          </a:p>
          <a:p>
            <a:r>
              <a:rPr lang="en-US" sz="2200" dirty="0"/>
              <a:t>• Are there limits to critique and a privileging of particular learning goals? </a:t>
            </a:r>
            <a:endParaRPr lang="en-GB" sz="2200" dirty="0"/>
          </a:p>
          <a:p>
            <a:endParaRPr lang="en-US" sz="2200" dirty="0"/>
          </a:p>
          <a:p>
            <a:r>
              <a:rPr lang="en-US" sz="2200" dirty="0"/>
              <a:t>• How responsive are students’ learning experiences of civic learning to their identity affiliations and socio/economic circumstances?</a:t>
            </a:r>
          </a:p>
          <a:p>
            <a:endParaRPr lang="en-US" sz="2200" dirty="0"/>
          </a:p>
          <a:p>
            <a:r>
              <a:rPr lang="en-CA" sz="2200" dirty="0"/>
              <a:t>• How do different contexts and forms of democracy shape distinctive curricular and pedagogical preferences for particular kinds of citizenship and democratic practice?</a:t>
            </a:r>
          </a:p>
          <a:p>
            <a:endParaRPr lang="en-US" sz="2200" dirty="0"/>
          </a:p>
          <a:p>
            <a:r>
              <a:rPr lang="en-US" sz="2200" dirty="0"/>
              <a:t>• Are educators suitably prepared to effectively address the complexities of teaching and learning for democratic engagement? </a:t>
            </a:r>
            <a:endParaRPr lang="en-GB" sz="2200" dirty="0"/>
          </a:p>
        </p:txBody>
      </p:sp>
    </p:spTree>
    <p:extLst>
      <p:ext uri="{BB962C8B-B14F-4D97-AF65-F5344CB8AC3E}">
        <p14:creationId xmlns:p14="http://schemas.microsoft.com/office/powerpoint/2010/main" val="2209217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2502" y="332657"/>
            <a:ext cx="3211959" cy="1116582"/>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8506" y="6255159"/>
            <a:ext cx="1532358" cy="36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56441" y="6255159"/>
            <a:ext cx="999528" cy="500348"/>
          </a:xfrm>
          <a:prstGeom prst="rect">
            <a:avLst/>
          </a:prstGeom>
        </p:spPr>
      </p:pic>
      <p:pic>
        <p:nvPicPr>
          <p:cNvPr id="1029" name="Picture 5" descr="C:\Users\as1985\Google Drive\Leverhulme\elte-logo-en (1)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2063" y="6193131"/>
            <a:ext cx="1384399" cy="4661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9870" y="6271660"/>
            <a:ext cx="709084" cy="549006"/>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21515" y="6003436"/>
            <a:ext cx="883952" cy="881063"/>
          </a:xfrm>
          <a:prstGeom prst="rect">
            <a:avLst/>
          </a:prstGeom>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28847" y="6011040"/>
            <a:ext cx="827698"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11121" y="6108871"/>
            <a:ext cx="499772" cy="660735"/>
          </a:xfrm>
          <a:prstGeom prst="rect">
            <a:avLst/>
          </a:prstGeom>
        </p:spPr>
      </p:pic>
      <p:sp>
        <p:nvSpPr>
          <p:cNvPr id="12" name="TextBox 11"/>
          <p:cNvSpPr txBox="1"/>
          <p:nvPr/>
        </p:nvSpPr>
        <p:spPr>
          <a:xfrm flipH="1">
            <a:off x="817685" y="811834"/>
            <a:ext cx="10502538" cy="5262979"/>
          </a:xfrm>
          <a:prstGeom prst="rect">
            <a:avLst/>
          </a:prstGeom>
          <a:noFill/>
        </p:spPr>
        <p:txBody>
          <a:bodyPr wrap="square" rtlCol="0">
            <a:spAutoFit/>
          </a:bodyPr>
          <a:lstStyle/>
          <a:p>
            <a:r>
              <a:rPr lang="en-GB" sz="2800" b="1" dirty="0"/>
              <a:t>Recommendations</a:t>
            </a:r>
          </a:p>
          <a:p>
            <a:endParaRPr lang="en-GB" sz="2800" dirty="0"/>
          </a:p>
          <a:p>
            <a:r>
              <a:rPr lang="en-GB" sz="2800" dirty="0"/>
              <a:t>Clarify the characterization of education about, through and for civic and citizenship engagement. This is a call for a form of knowledge that is robust and dynamic.</a:t>
            </a:r>
          </a:p>
          <a:p>
            <a:endParaRPr lang="en-GB" sz="2800" dirty="0"/>
          </a:p>
          <a:p>
            <a:r>
              <a:rPr lang="en-GB" sz="2800" dirty="0"/>
              <a:t>Enhance the status of the area (e.g., research-based, professional associations etc.)</a:t>
            </a:r>
          </a:p>
          <a:p>
            <a:endParaRPr lang="en-GB" sz="2800" dirty="0"/>
          </a:p>
          <a:p>
            <a:r>
              <a:rPr lang="en-GB" sz="2800" dirty="0"/>
              <a:t>Ensure an appropriate pedagogical strategy that is capable of crossing boundaries (e.g., school-community) and making connections (e.g., teaching and assessing).</a:t>
            </a:r>
          </a:p>
        </p:txBody>
      </p:sp>
    </p:spTree>
    <p:extLst>
      <p:ext uri="{BB962C8B-B14F-4D97-AF65-F5344CB8AC3E}">
        <p14:creationId xmlns:p14="http://schemas.microsoft.com/office/powerpoint/2010/main" val="2595402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216036" y="1342005"/>
            <a:ext cx="7763232" cy="3849803"/>
          </a:xfrm>
        </p:spPr>
        <p:txBody>
          <a:bodyPr>
            <a:noAutofit/>
          </a:bodyPr>
          <a:lstStyle/>
          <a:p>
            <a:r>
              <a:rPr lang="en-GB" sz="2249" i="1" dirty="0"/>
              <a:t/>
            </a:r>
            <a:br>
              <a:rPr lang="en-GB" sz="2249" i="1" dirty="0"/>
            </a:br>
            <a:r>
              <a:rPr lang="en-GB" sz="2000" b="1" dirty="0"/>
              <a:t>Professor James Arthur</a:t>
            </a:r>
            <a:r>
              <a:rPr lang="en-GB" sz="2000" dirty="0"/>
              <a:t> </a:t>
            </a:r>
            <a:br>
              <a:rPr lang="en-GB" sz="2000" dirty="0"/>
            </a:br>
            <a:r>
              <a:rPr lang="en-GB" sz="2000" b="1" dirty="0"/>
              <a:t>Dr Wei Shin Leong</a:t>
            </a:r>
            <a:r>
              <a:rPr lang="en-GB" sz="2000" dirty="0"/>
              <a:t> </a:t>
            </a:r>
            <a:br>
              <a:rPr lang="en-GB" sz="2000" dirty="0"/>
            </a:br>
            <a:r>
              <a:rPr lang="en-GB" sz="2000" b="1" dirty="0"/>
              <a:t>Professor </a:t>
            </a:r>
            <a:r>
              <a:rPr lang="en-GB" sz="2000" b="1" dirty="0" err="1"/>
              <a:t>Antal</a:t>
            </a:r>
            <a:r>
              <a:rPr lang="en-GB" sz="2000" b="1" dirty="0"/>
              <a:t> </a:t>
            </a:r>
            <a:r>
              <a:rPr lang="en-GB" sz="2000" b="1" dirty="0" err="1"/>
              <a:t>Orkeny</a:t>
            </a:r>
            <a:r>
              <a:rPr lang="en-GB" sz="2000" dirty="0"/>
              <a:t> </a:t>
            </a:r>
            <a:br>
              <a:rPr lang="en-GB" sz="2000" dirty="0"/>
            </a:br>
            <a:r>
              <a:rPr lang="en-GB" sz="2000" b="1" dirty="0"/>
              <a:t>Dr Alan Sears</a:t>
            </a:r>
            <a:r>
              <a:rPr lang="en-GB" sz="2000" dirty="0"/>
              <a:t> </a:t>
            </a:r>
            <a:br>
              <a:rPr lang="en-GB" sz="2000" dirty="0"/>
            </a:br>
            <a:r>
              <a:rPr lang="en-GB" sz="2000" b="1" dirty="0"/>
              <a:t>Dr </a:t>
            </a:r>
            <a:r>
              <a:rPr lang="en-GB" sz="2000" b="1" dirty="0" err="1"/>
              <a:t>Maha</a:t>
            </a:r>
            <a:r>
              <a:rPr lang="en-GB" sz="2000" b="1" dirty="0"/>
              <a:t> </a:t>
            </a:r>
            <a:r>
              <a:rPr lang="en-GB" sz="2000" b="1" dirty="0" err="1"/>
              <a:t>Shuayb</a:t>
            </a:r>
            <a:r>
              <a:rPr lang="en-GB" sz="2000" dirty="0"/>
              <a:t> </a:t>
            </a:r>
            <a:br>
              <a:rPr lang="en-GB" sz="2000" dirty="0"/>
            </a:br>
            <a:r>
              <a:rPr lang="en-GB" sz="2000" b="1" dirty="0"/>
              <a:t>Dr James </a:t>
            </a:r>
            <a:r>
              <a:rPr lang="en-GB" sz="2000" b="1" dirty="0" err="1"/>
              <a:t>Sloam</a:t>
            </a:r>
            <a:r>
              <a:rPr lang="en-GB" sz="2000" dirty="0"/>
              <a:t> </a:t>
            </a:r>
            <a:br>
              <a:rPr lang="en-GB" sz="2000" dirty="0"/>
            </a:br>
            <a:r>
              <a:rPr lang="en-GB" sz="2000" b="1" dirty="0"/>
              <a:t>Professor Lynn </a:t>
            </a:r>
            <a:r>
              <a:rPr lang="en-GB" sz="2000" b="1" dirty="0" err="1"/>
              <a:t>Staeheli</a:t>
            </a:r>
            <a:r>
              <a:rPr lang="en-GB" sz="2000" dirty="0"/>
              <a:t> </a:t>
            </a:r>
            <a:br>
              <a:rPr lang="en-GB" sz="2000" dirty="0"/>
            </a:br>
            <a:r>
              <a:rPr lang="en-GB" sz="2000" b="1" dirty="0"/>
              <a:t>Dr Libby </a:t>
            </a:r>
            <a:r>
              <a:rPr lang="en-GB" sz="2000" b="1" dirty="0" err="1"/>
              <a:t>Tudball</a:t>
            </a:r>
            <a:r>
              <a:rPr lang="en-GB" sz="2400" b="1" dirty="0"/>
              <a:t/>
            </a:r>
            <a:br>
              <a:rPr lang="en-GB" sz="2400" b="1" dirty="0"/>
            </a:br>
            <a:r>
              <a:rPr lang="en-GB" sz="2800" b="1" dirty="0"/>
              <a:t>Budapest conference June 2019: </a:t>
            </a:r>
            <a:br>
              <a:rPr lang="en-GB" sz="2800" b="1" dirty="0"/>
            </a:br>
            <a:r>
              <a:rPr lang="en-GB" sz="2800" b="1" dirty="0"/>
              <a:t>Panel members and key note speakers from:</a:t>
            </a:r>
            <a:br>
              <a:rPr lang="en-GB" sz="2800" b="1" dirty="0"/>
            </a:br>
            <a:r>
              <a:rPr lang="en-GB" sz="2800" b="1" dirty="0"/>
              <a:t>Canada, Chile, Hungary, Lebanon, </a:t>
            </a:r>
            <a:br>
              <a:rPr lang="en-GB" sz="2800" b="1" dirty="0"/>
            </a:br>
            <a:r>
              <a:rPr lang="en-GB" sz="2800" b="1" dirty="0"/>
              <a:t>New Zealand, Singapore, South Africa.</a:t>
            </a:r>
            <a:endParaRPr lang="en-GB"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3916" y="326628"/>
            <a:ext cx="3211959" cy="900641"/>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539" y="6305613"/>
            <a:ext cx="1532358" cy="36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78430" y="6088823"/>
            <a:ext cx="999528" cy="500348"/>
          </a:xfrm>
          <a:prstGeom prst="rect">
            <a:avLst/>
          </a:prstGeom>
        </p:spPr>
      </p:pic>
      <p:pic>
        <p:nvPicPr>
          <p:cNvPr id="1029" name="Picture 5" descr="C:\Users\as1985\Google Drive\Leverhulme\elte-logo-en (1)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4029" y="6290109"/>
            <a:ext cx="1384399" cy="4661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04161" y="6338997"/>
            <a:ext cx="709084" cy="549006"/>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10246" y="6013815"/>
            <a:ext cx="883952" cy="881063"/>
          </a:xfrm>
          <a:prstGeom prst="rect">
            <a:avLst/>
          </a:prstGeom>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60460" y="6149816"/>
            <a:ext cx="827698"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92401" y="6178704"/>
            <a:ext cx="499772" cy="660735"/>
          </a:xfrm>
          <a:prstGeom prst="rect">
            <a:avLst/>
          </a:prstGeom>
        </p:spPr>
      </p:pic>
      <p:pic>
        <p:nvPicPr>
          <p:cNvPr id="19" name="Picture 18"/>
          <p:cNvPicPr/>
          <p:nvPr/>
        </p:nvPicPr>
        <p:blipFill>
          <a:blip r:embed="rId10"/>
          <a:stretch>
            <a:fillRect/>
          </a:stretch>
        </p:blipFill>
        <p:spPr>
          <a:xfrm>
            <a:off x="8467187" y="1884022"/>
            <a:ext cx="2217420" cy="808355"/>
          </a:xfrm>
          <a:prstGeom prst="rect">
            <a:avLst/>
          </a:prstGeom>
        </p:spPr>
      </p:pic>
      <p:pic>
        <p:nvPicPr>
          <p:cNvPr id="20" name="Picture 19"/>
          <p:cNvPicPr/>
          <p:nvPr/>
        </p:nvPicPr>
        <p:blipFill>
          <a:blip r:embed="rId11"/>
          <a:stretch>
            <a:fillRect/>
          </a:stretch>
        </p:blipFill>
        <p:spPr>
          <a:xfrm>
            <a:off x="1156650" y="4235694"/>
            <a:ext cx="1098550" cy="1098550"/>
          </a:xfrm>
          <a:prstGeom prst="rect">
            <a:avLst/>
          </a:prstGeom>
        </p:spPr>
      </p:pic>
      <p:pic>
        <p:nvPicPr>
          <p:cNvPr id="21" name="Picture 20"/>
          <p:cNvPicPr/>
          <p:nvPr/>
        </p:nvPicPr>
        <p:blipFill>
          <a:blip r:embed="rId12"/>
          <a:stretch>
            <a:fillRect/>
          </a:stretch>
        </p:blipFill>
        <p:spPr>
          <a:xfrm>
            <a:off x="975518" y="3182861"/>
            <a:ext cx="2681605" cy="627380"/>
          </a:xfrm>
          <a:prstGeom prst="rect">
            <a:avLst/>
          </a:prstGeom>
        </p:spPr>
      </p:pic>
      <p:pic>
        <p:nvPicPr>
          <p:cNvPr id="22" name="Picture 21"/>
          <p:cNvPicPr/>
          <p:nvPr/>
        </p:nvPicPr>
        <p:blipFill>
          <a:blip r:embed="rId13"/>
          <a:stretch>
            <a:fillRect/>
          </a:stretch>
        </p:blipFill>
        <p:spPr>
          <a:xfrm>
            <a:off x="8291515" y="423137"/>
            <a:ext cx="1986915" cy="882650"/>
          </a:xfrm>
          <a:prstGeom prst="rect">
            <a:avLst/>
          </a:prstGeom>
        </p:spPr>
      </p:pic>
      <p:pic>
        <p:nvPicPr>
          <p:cNvPr id="23" name="Picture 22"/>
          <p:cNvPicPr/>
          <p:nvPr/>
        </p:nvPicPr>
        <p:blipFill>
          <a:blip r:embed="rId14"/>
          <a:stretch>
            <a:fillRect/>
          </a:stretch>
        </p:blipFill>
        <p:spPr>
          <a:xfrm>
            <a:off x="3591558" y="5500883"/>
            <a:ext cx="5731510" cy="600075"/>
          </a:xfrm>
          <a:prstGeom prst="rect">
            <a:avLst/>
          </a:prstGeom>
        </p:spPr>
      </p:pic>
      <p:pic>
        <p:nvPicPr>
          <p:cNvPr id="24" name="Picture 23"/>
          <p:cNvPicPr/>
          <p:nvPr/>
        </p:nvPicPr>
        <p:blipFill>
          <a:blip r:embed="rId15"/>
          <a:stretch>
            <a:fillRect/>
          </a:stretch>
        </p:blipFill>
        <p:spPr>
          <a:xfrm>
            <a:off x="2989578" y="1430168"/>
            <a:ext cx="1203960" cy="866775"/>
          </a:xfrm>
          <a:prstGeom prst="rect">
            <a:avLst/>
          </a:prstGeom>
        </p:spPr>
      </p:pic>
      <p:pic>
        <p:nvPicPr>
          <p:cNvPr id="25" name="Picture 24"/>
          <p:cNvPicPr/>
          <p:nvPr/>
        </p:nvPicPr>
        <p:blipFill>
          <a:blip r:embed="rId16"/>
          <a:stretch>
            <a:fillRect/>
          </a:stretch>
        </p:blipFill>
        <p:spPr>
          <a:xfrm>
            <a:off x="1794918" y="2499064"/>
            <a:ext cx="1591310" cy="540385"/>
          </a:xfrm>
          <a:prstGeom prst="rect">
            <a:avLst/>
          </a:prstGeom>
        </p:spPr>
      </p:pic>
      <p:pic>
        <p:nvPicPr>
          <p:cNvPr id="26" name="Picture 25"/>
          <p:cNvPicPr/>
          <p:nvPr/>
        </p:nvPicPr>
        <p:blipFill>
          <a:blip r:embed="rId17"/>
          <a:stretch>
            <a:fillRect/>
          </a:stretch>
        </p:blipFill>
        <p:spPr>
          <a:xfrm>
            <a:off x="8809718" y="3321736"/>
            <a:ext cx="2804160" cy="493395"/>
          </a:xfrm>
          <a:prstGeom prst="rect">
            <a:avLst/>
          </a:prstGeom>
        </p:spPr>
      </p:pic>
      <p:pic>
        <p:nvPicPr>
          <p:cNvPr id="27" name="Picture 26"/>
          <p:cNvPicPr/>
          <p:nvPr/>
        </p:nvPicPr>
        <p:blipFill>
          <a:blip r:embed="rId18"/>
          <a:stretch>
            <a:fillRect/>
          </a:stretch>
        </p:blipFill>
        <p:spPr>
          <a:xfrm>
            <a:off x="970121" y="489569"/>
            <a:ext cx="1895475" cy="428625"/>
          </a:xfrm>
          <a:prstGeom prst="rect">
            <a:avLst/>
          </a:prstGeom>
        </p:spPr>
      </p:pic>
      <p:pic>
        <p:nvPicPr>
          <p:cNvPr id="3" name="Picture 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618962" y="4444490"/>
            <a:ext cx="1185672" cy="521577"/>
          </a:xfrm>
          <a:prstGeom prst="rect">
            <a:avLst/>
          </a:prstGeom>
        </p:spPr>
      </p:pic>
      <p:pic>
        <p:nvPicPr>
          <p:cNvPr id="8" name="Picture 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12797" y="1704981"/>
            <a:ext cx="1847088" cy="591961"/>
          </a:xfrm>
          <a:prstGeom prst="rect">
            <a:avLst/>
          </a:prstGeom>
        </p:spPr>
      </p:pic>
    </p:spTree>
    <p:extLst>
      <p:ext uri="{BB962C8B-B14F-4D97-AF65-F5344CB8AC3E}">
        <p14:creationId xmlns:p14="http://schemas.microsoft.com/office/powerpoint/2010/main" val="462685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2502" y="332657"/>
            <a:ext cx="3211959" cy="1116582"/>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8485" y="6058051"/>
            <a:ext cx="1532358" cy="36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6516" y="5991956"/>
            <a:ext cx="999528" cy="500348"/>
          </a:xfrm>
          <a:prstGeom prst="rect">
            <a:avLst/>
          </a:prstGeom>
        </p:spPr>
      </p:pic>
      <p:pic>
        <p:nvPicPr>
          <p:cNvPr id="1029" name="Picture 5" descr="C:\Users\as1985\Google Drive\Leverhulme\elte-logo-en (1)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6943" y="6101300"/>
            <a:ext cx="1384399" cy="4661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01866" y="6047660"/>
            <a:ext cx="709084" cy="549006"/>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28860" y="5855097"/>
            <a:ext cx="883952" cy="881063"/>
          </a:xfrm>
          <a:prstGeom prst="rect">
            <a:avLst/>
          </a:prstGeom>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24343" y="5992513"/>
            <a:ext cx="827698"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15408" y="5991796"/>
            <a:ext cx="499772" cy="660735"/>
          </a:xfrm>
          <a:prstGeom prst="rect">
            <a:avLst/>
          </a:prstGeom>
        </p:spPr>
      </p:pic>
      <p:sp>
        <p:nvSpPr>
          <p:cNvPr id="15" name="TextBox 14"/>
          <p:cNvSpPr txBox="1"/>
          <p:nvPr/>
        </p:nvSpPr>
        <p:spPr>
          <a:xfrm>
            <a:off x="757645" y="1449239"/>
            <a:ext cx="10411097" cy="4308872"/>
          </a:xfrm>
          <a:prstGeom prst="rect">
            <a:avLst/>
          </a:prstGeom>
          <a:noFill/>
        </p:spPr>
        <p:txBody>
          <a:bodyPr wrap="square" rtlCol="0">
            <a:spAutoFit/>
          </a:bodyPr>
          <a:lstStyle/>
          <a:p>
            <a:r>
              <a:rPr lang="en-GB" sz="2800" dirty="0">
                <a:latin typeface="Cambria" panose="02040503050406030204" pitchFamily="18" charset="0"/>
              </a:rPr>
              <a:t>What did we do?</a:t>
            </a:r>
          </a:p>
          <a:p>
            <a:pPr marL="457200" indent="-457200">
              <a:buFont typeface="Arial" panose="020B0604020202020204" pitchFamily="34" charset="0"/>
              <a:buChar char="•"/>
            </a:pPr>
            <a:r>
              <a:rPr lang="en-GB" sz="2800" dirty="0">
                <a:latin typeface="Cambria" panose="02040503050406030204" pitchFamily="18" charset="0"/>
              </a:rPr>
              <a:t>Literature reviews</a:t>
            </a:r>
          </a:p>
          <a:p>
            <a:pPr marL="457200" indent="-457200">
              <a:buFont typeface="Arial" panose="020B0604020202020204" pitchFamily="34" charset="0"/>
              <a:buChar char="•"/>
            </a:pPr>
            <a:r>
              <a:rPr lang="en-GB" sz="2800" dirty="0">
                <a:latin typeface="Cambria" panose="02040503050406030204" pitchFamily="18" charset="0"/>
              </a:rPr>
              <a:t>Networking and public meeting in York, Toronto, Adelaide, Sydney, London, Birmingham</a:t>
            </a:r>
          </a:p>
          <a:p>
            <a:pPr marL="457200" indent="-457200">
              <a:buFont typeface="Arial" panose="020B0604020202020204" pitchFamily="34" charset="0"/>
              <a:buChar char="•"/>
            </a:pPr>
            <a:r>
              <a:rPr lang="en-GB" sz="2800" dirty="0">
                <a:latin typeface="Cambria" panose="02040503050406030204" pitchFamily="18" charset="0"/>
              </a:rPr>
              <a:t>Conferences organised: Canterbury (2018); Budapest (2019)</a:t>
            </a:r>
          </a:p>
          <a:p>
            <a:pPr marL="457200" indent="-457200">
              <a:buFont typeface="Arial" panose="020B0604020202020204" pitchFamily="34" charset="0"/>
              <a:buChar char="•"/>
            </a:pPr>
            <a:r>
              <a:rPr lang="en-GB" sz="2800" dirty="0">
                <a:latin typeface="Cambria" panose="02040503050406030204" pitchFamily="18" charset="0"/>
              </a:rPr>
              <a:t>Invited conference papers: BAICE (York), NECE (Marseilles), CIES (San Francisco), </a:t>
            </a:r>
            <a:r>
              <a:rPr lang="en-GB" sz="2800" dirty="0" err="1">
                <a:latin typeface="Cambria" panose="02040503050406030204" pitchFamily="18" charset="0"/>
              </a:rPr>
              <a:t>CiCea</a:t>
            </a:r>
            <a:r>
              <a:rPr lang="en-GB" sz="2800" dirty="0">
                <a:latin typeface="Cambria" panose="02040503050406030204" pitchFamily="18" charset="0"/>
              </a:rPr>
              <a:t> (Bruges and Prague)</a:t>
            </a:r>
          </a:p>
          <a:p>
            <a:pPr marL="457200" indent="-457200">
              <a:buFont typeface="Arial" panose="020B0604020202020204" pitchFamily="34" charset="0"/>
              <a:buChar char="•"/>
            </a:pPr>
            <a:r>
              <a:rPr lang="en-GB" sz="2800" dirty="0">
                <a:latin typeface="Cambria" panose="02040503050406030204" pitchFamily="18" charset="0"/>
              </a:rPr>
              <a:t>Many publications (academic and professional): </a:t>
            </a:r>
            <a:r>
              <a:rPr lang="en-GB" sz="2200" dirty="0">
                <a:latin typeface="Cambria" panose="02040503050406030204" pitchFamily="18" charset="0"/>
              </a:rPr>
              <a:t>(</a:t>
            </a:r>
            <a:r>
              <a:rPr lang="en-GB" sz="2200" dirty="0">
                <a:hlinkClick r:id="rId10"/>
              </a:rPr>
              <a:t>https://www.york.ac.uk/education/research/cresj/researchthemes/citizenship-education/leverhulmeyouthactivism/</a:t>
            </a:r>
            <a:r>
              <a:rPr lang="en-GB" sz="2200" dirty="0"/>
              <a:t>)</a:t>
            </a:r>
            <a:endParaRPr lang="en-GB" sz="2200" dirty="0">
              <a:latin typeface="Cambria" panose="02040503050406030204" pitchFamily="18" charset="0"/>
            </a:endParaRPr>
          </a:p>
        </p:txBody>
      </p:sp>
    </p:spTree>
    <p:extLst>
      <p:ext uri="{BB962C8B-B14F-4D97-AF65-F5344CB8AC3E}">
        <p14:creationId xmlns:p14="http://schemas.microsoft.com/office/powerpoint/2010/main" val="2077438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8370" y="2725259"/>
            <a:ext cx="7763232" cy="1470025"/>
          </a:xfrm>
        </p:spPr>
        <p:txBody>
          <a:bodyPr>
            <a:normAutofit/>
          </a:bodyPr>
          <a:lstStyle/>
          <a:p>
            <a:pPr algn="ctr"/>
            <a:r>
              <a:rPr lang="en-US" sz="3093" i="1" dirty="0">
                <a:solidFill>
                  <a:srgbClr val="25303B"/>
                </a:solidFill>
              </a:rPr>
              <a:t>Youth activism, engagement and the development of new civic learning spaces</a:t>
            </a:r>
            <a:r>
              <a:rPr lang="en-US" sz="3093" i="1" dirty="0"/>
              <a:t>:</a:t>
            </a:r>
            <a:br>
              <a:rPr lang="en-US" sz="3093" i="1" dirty="0"/>
            </a:br>
            <a:r>
              <a:rPr lang="en-US" sz="3093" i="1" dirty="0"/>
              <a:t>A comparative perspective across six countries</a:t>
            </a:r>
          </a:p>
        </p:txBody>
      </p:sp>
      <p:pic>
        <p:nvPicPr>
          <p:cNvPr id="4" name="Picture 3"/>
          <p:cNvPicPr>
            <a:picLocks noChangeAspect="1"/>
          </p:cNvPicPr>
          <p:nvPr/>
        </p:nvPicPr>
        <p:blipFill>
          <a:blip r:embed="rId2"/>
          <a:stretch>
            <a:fillRect/>
          </a:stretch>
        </p:blipFill>
        <p:spPr>
          <a:xfrm>
            <a:off x="1550844" y="4344138"/>
            <a:ext cx="3096742" cy="2322556"/>
          </a:xfrm>
          <a:prstGeom prst="rect">
            <a:avLst/>
          </a:prstGeom>
        </p:spPr>
      </p:pic>
      <p:pic>
        <p:nvPicPr>
          <p:cNvPr id="6" name="Picture 5"/>
          <p:cNvPicPr>
            <a:picLocks noChangeAspect="1"/>
          </p:cNvPicPr>
          <p:nvPr/>
        </p:nvPicPr>
        <p:blipFill>
          <a:blip r:embed="rId3"/>
          <a:stretch>
            <a:fillRect/>
          </a:stretch>
        </p:blipFill>
        <p:spPr>
          <a:xfrm>
            <a:off x="7620159" y="4788588"/>
            <a:ext cx="3029753" cy="1878106"/>
          </a:xfrm>
          <a:prstGeom prst="rect">
            <a:avLst/>
          </a:prstGeom>
        </p:spPr>
      </p:pic>
      <p:pic>
        <p:nvPicPr>
          <p:cNvPr id="7" name="Picture 6"/>
          <p:cNvPicPr>
            <a:picLocks noChangeAspect="1"/>
          </p:cNvPicPr>
          <p:nvPr/>
        </p:nvPicPr>
        <p:blipFill>
          <a:blip r:embed="rId4"/>
          <a:stretch>
            <a:fillRect/>
          </a:stretch>
        </p:blipFill>
        <p:spPr>
          <a:xfrm>
            <a:off x="1827093" y="94644"/>
            <a:ext cx="3468841" cy="2168026"/>
          </a:xfrm>
          <a:prstGeom prst="rect">
            <a:avLst/>
          </a:prstGeom>
        </p:spPr>
      </p:pic>
      <p:pic>
        <p:nvPicPr>
          <p:cNvPr id="9" name="Picture 8"/>
          <p:cNvPicPr>
            <a:picLocks noChangeAspect="1"/>
          </p:cNvPicPr>
          <p:nvPr/>
        </p:nvPicPr>
        <p:blipFill>
          <a:blip r:embed="rId5"/>
          <a:stretch>
            <a:fillRect/>
          </a:stretch>
        </p:blipFill>
        <p:spPr>
          <a:xfrm>
            <a:off x="5263189" y="94644"/>
            <a:ext cx="2867359" cy="2181703"/>
          </a:xfrm>
          <a:prstGeom prst="rect">
            <a:avLst/>
          </a:prstGeom>
        </p:spPr>
      </p:pic>
      <p:pic>
        <p:nvPicPr>
          <p:cNvPr id="10" name="Picture 9"/>
          <p:cNvPicPr>
            <a:picLocks noChangeAspect="1"/>
          </p:cNvPicPr>
          <p:nvPr/>
        </p:nvPicPr>
        <p:blipFill>
          <a:blip r:embed="rId6"/>
          <a:stretch>
            <a:fillRect/>
          </a:stretch>
        </p:blipFill>
        <p:spPr>
          <a:xfrm>
            <a:off x="8182320" y="94644"/>
            <a:ext cx="2465095" cy="2037313"/>
          </a:xfrm>
          <a:prstGeom prst="rect">
            <a:avLst/>
          </a:prstGeom>
        </p:spPr>
      </p:pic>
      <p:pic>
        <p:nvPicPr>
          <p:cNvPr id="1026" name="Picture 2" descr="Image result for picture of young Hungarian protesto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7586" y="4788586"/>
            <a:ext cx="2619375" cy="1878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865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793272" y="1556043"/>
            <a:ext cx="10698480" cy="4049486"/>
          </a:xfrm>
        </p:spPr>
        <p:txBody>
          <a:bodyPr>
            <a:noAutofit/>
          </a:bodyPr>
          <a:lstStyle/>
          <a:p>
            <a:r>
              <a:rPr lang="en-US" sz="3200" b="1" dirty="0"/>
              <a:t>Education and engagement: a virtuous circle?</a:t>
            </a:r>
            <a:br>
              <a:rPr lang="en-US" sz="3200" b="1" dirty="0"/>
            </a:br>
            <a:r>
              <a:rPr lang="en-US" sz="3200" dirty="0"/>
              <a:t/>
            </a:r>
            <a:br>
              <a:rPr lang="en-US" sz="3200" dirty="0"/>
            </a:br>
            <a:r>
              <a:rPr lang="en-US" sz="3200" dirty="0"/>
              <a:t>Well qualified people are more likely than others to understand and play a constructive role in democratic societies. This engagement is perhaps the central purpose of schooling. </a:t>
            </a:r>
            <a:br>
              <a:rPr lang="en-US" sz="3200" dirty="0"/>
            </a:br>
            <a:r>
              <a:rPr lang="en-US" sz="3200" dirty="0"/>
              <a:t/>
            </a:r>
            <a:br>
              <a:rPr lang="en-US" sz="3200" dirty="0"/>
            </a:br>
            <a:r>
              <a:rPr lang="en-US" sz="3200" dirty="0"/>
              <a:t>Outside school people will continue to learn. Through their engagement they will understand more about key issues and be better able to make things happen. </a:t>
            </a:r>
            <a:endParaRPr lang="en-GB" sz="3200" i="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2502" y="332657"/>
            <a:ext cx="3211959" cy="1116582"/>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9852" y="6123067"/>
            <a:ext cx="1532358" cy="36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8962" y="6081948"/>
            <a:ext cx="999528" cy="500348"/>
          </a:xfrm>
          <a:prstGeom prst="rect">
            <a:avLst/>
          </a:prstGeom>
        </p:spPr>
      </p:pic>
      <p:pic>
        <p:nvPicPr>
          <p:cNvPr id="1029" name="Picture 5" descr="C:\Users\as1985\Google Drive\Leverhulme\elte-logo-en (1)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1718" y="6137326"/>
            <a:ext cx="1384399" cy="4661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71331" y="6095900"/>
            <a:ext cx="709084" cy="549006"/>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46484" y="5904116"/>
            <a:ext cx="883952" cy="881063"/>
          </a:xfrm>
          <a:prstGeom prst="rect">
            <a:avLst/>
          </a:prstGeom>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28846" y="5975555"/>
            <a:ext cx="827698"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72616" y="6001755"/>
            <a:ext cx="499772" cy="660735"/>
          </a:xfrm>
          <a:prstGeom prst="rect">
            <a:avLst/>
          </a:prstGeom>
        </p:spPr>
      </p:pic>
    </p:spTree>
    <p:extLst>
      <p:ext uri="{BB962C8B-B14F-4D97-AF65-F5344CB8AC3E}">
        <p14:creationId xmlns:p14="http://schemas.microsoft.com/office/powerpoint/2010/main" val="273561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731520" y="1296341"/>
            <a:ext cx="10946673" cy="4607775"/>
          </a:xfrm>
        </p:spPr>
        <p:txBody>
          <a:bodyPr>
            <a:noAutofit/>
          </a:bodyPr>
          <a:lstStyle/>
          <a:p>
            <a:r>
              <a:rPr lang="en-US" sz="3200" b="1" dirty="0"/>
              <a:t>Education and engagement: a vicious circle?</a:t>
            </a:r>
            <a:r>
              <a:rPr lang="en-US" sz="3200" dirty="0"/>
              <a:t/>
            </a:r>
            <a:br>
              <a:rPr lang="en-US" sz="3200" dirty="0"/>
            </a:br>
            <a:r>
              <a:rPr lang="en-US" sz="3200" dirty="0"/>
              <a:t/>
            </a:r>
            <a:br>
              <a:rPr lang="en-US" sz="3200" dirty="0"/>
            </a:br>
            <a:r>
              <a:rPr lang="en-US" sz="3200" dirty="0"/>
              <a:t>If schools and individual teachers insist that students should become involved in particular causes for specific purposes, when do we need to draw the line? When would we suggest that indoctrination is being attempted? </a:t>
            </a:r>
            <a:br>
              <a:rPr lang="en-US" sz="3200" dirty="0"/>
            </a:br>
            <a:r>
              <a:rPr lang="en-US" sz="3200" dirty="0"/>
              <a:t/>
            </a:r>
            <a:br>
              <a:rPr lang="en-US" sz="3200" dirty="0"/>
            </a:br>
            <a:r>
              <a:rPr lang="en-US" sz="3200" dirty="0"/>
              <a:t>And what happens when those young people become actively involved in the ‘real’ world beyond school? Is it possible that education is the last thing on the minds of most activists? </a:t>
            </a:r>
            <a:endParaRPr lang="en-GB" sz="3200" i="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2502" y="332657"/>
            <a:ext cx="3211959" cy="843000"/>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9852" y="6123067"/>
            <a:ext cx="1532358" cy="36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8962" y="6081948"/>
            <a:ext cx="999528" cy="500348"/>
          </a:xfrm>
          <a:prstGeom prst="rect">
            <a:avLst/>
          </a:prstGeom>
        </p:spPr>
      </p:pic>
      <p:pic>
        <p:nvPicPr>
          <p:cNvPr id="1029" name="Picture 5" descr="C:\Users\as1985\Google Drive\Leverhulme\elte-logo-en (1)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1718" y="6137326"/>
            <a:ext cx="1384399" cy="4661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71331" y="6095900"/>
            <a:ext cx="709084" cy="549006"/>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46484" y="5904116"/>
            <a:ext cx="883952" cy="881063"/>
          </a:xfrm>
          <a:prstGeom prst="rect">
            <a:avLst/>
          </a:prstGeom>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28846" y="5975555"/>
            <a:ext cx="827698"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72616" y="6001755"/>
            <a:ext cx="499772" cy="660735"/>
          </a:xfrm>
          <a:prstGeom prst="rect">
            <a:avLst/>
          </a:prstGeom>
        </p:spPr>
      </p:pic>
    </p:spTree>
    <p:extLst>
      <p:ext uri="{BB962C8B-B14F-4D97-AF65-F5344CB8AC3E}">
        <p14:creationId xmlns:p14="http://schemas.microsoft.com/office/powerpoint/2010/main" val="4165949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2502" y="332657"/>
            <a:ext cx="3211959" cy="738497"/>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4717" y="5968723"/>
            <a:ext cx="1532358" cy="36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1617" y="5918513"/>
            <a:ext cx="999528" cy="500348"/>
          </a:xfrm>
          <a:prstGeom prst="rect">
            <a:avLst/>
          </a:prstGeom>
        </p:spPr>
      </p:pic>
      <p:pic>
        <p:nvPicPr>
          <p:cNvPr id="1029" name="Picture 5" descr="C:\Users\as1985\Google Drive\Leverhulme\elte-logo-en (1)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6485" y="5973084"/>
            <a:ext cx="1384399" cy="4661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8627" y="5980658"/>
            <a:ext cx="709084" cy="549006"/>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86223" y="5728156"/>
            <a:ext cx="883952" cy="881063"/>
          </a:xfrm>
          <a:prstGeom prst="rect">
            <a:avLst/>
          </a:prstGeom>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1699" y="5906216"/>
            <a:ext cx="827698"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19445" y="5868929"/>
            <a:ext cx="499772" cy="660735"/>
          </a:xfrm>
          <a:prstGeom prst="rect">
            <a:avLst/>
          </a:prstGeom>
        </p:spPr>
      </p:pic>
      <p:sp>
        <p:nvSpPr>
          <p:cNvPr id="14" name="Title 1"/>
          <p:cNvSpPr txBox="1">
            <a:spLocks/>
          </p:cNvSpPr>
          <p:nvPr/>
        </p:nvSpPr>
        <p:spPr>
          <a:xfrm>
            <a:off x="1156617" y="893013"/>
            <a:ext cx="7025427" cy="282979"/>
          </a:xfrm>
          <a:prstGeom prst="rect">
            <a:avLst/>
          </a:prstGeom>
        </p:spPr>
        <p:txBody>
          <a:bodyPr vert="horz" lIns="91377" tIns="45688" rIns="91377" bIns="45688" rtlCol="0" anchor="ctr">
            <a:noAutofit/>
          </a:bodyPr>
          <a:lstStyle>
            <a:lvl1pPr algn="l" defTabSz="650001" rtl="0" eaLnBrk="1" latinLnBrk="0" hangingPunct="1">
              <a:spcBef>
                <a:spcPct val="0"/>
              </a:spcBef>
              <a:buNone/>
              <a:defRPr sz="7800" b="1" kern="1200">
                <a:solidFill>
                  <a:schemeClr val="tx1"/>
                </a:solidFill>
                <a:latin typeface="Cambria"/>
                <a:ea typeface="+mj-ea"/>
                <a:cs typeface="Cambria"/>
              </a:defRPr>
            </a:lvl1pPr>
          </a:lstStyle>
          <a:p>
            <a:r>
              <a:rPr lang="en-GB" sz="2400" i="1" dirty="0"/>
              <a:t>Research questions</a:t>
            </a:r>
          </a:p>
        </p:txBody>
      </p:sp>
      <p:sp>
        <p:nvSpPr>
          <p:cNvPr id="15" name="TextBox 14"/>
          <p:cNvSpPr txBox="1"/>
          <p:nvPr/>
        </p:nvSpPr>
        <p:spPr>
          <a:xfrm>
            <a:off x="899911" y="1231361"/>
            <a:ext cx="10515599" cy="4524315"/>
          </a:xfrm>
          <a:prstGeom prst="rect">
            <a:avLst/>
          </a:prstGeom>
          <a:noFill/>
        </p:spPr>
        <p:txBody>
          <a:bodyPr wrap="square" rtlCol="0">
            <a:spAutoFit/>
          </a:bodyPr>
          <a:lstStyle/>
          <a:p>
            <a:pPr marL="321366" indent="-321366">
              <a:buFont typeface="Arial" panose="020B0604020202020204" pitchFamily="34" charset="0"/>
              <a:buChar char="•"/>
            </a:pPr>
            <a:r>
              <a:rPr lang="en-GB" sz="2400" dirty="0">
                <a:latin typeface="Cambria" panose="02040503050406030204" pitchFamily="18" charset="0"/>
              </a:rPr>
              <a:t>How do young people, their educators and policy makers understand and construct their civic activism, including different forms, spaces, expectations, aims, and learning and teaching processes?</a:t>
            </a:r>
          </a:p>
          <a:p>
            <a:pPr lvl="0"/>
            <a:endParaRPr lang="en-GB" sz="2400" dirty="0">
              <a:latin typeface="Cambria" panose="02040503050406030204" pitchFamily="18" charset="0"/>
            </a:endParaRPr>
          </a:p>
          <a:p>
            <a:pPr marL="321366" indent="-321366">
              <a:buFont typeface="Arial" panose="020B0604020202020204" pitchFamily="34" charset="0"/>
              <a:buChar char="•"/>
            </a:pPr>
            <a:r>
              <a:rPr lang="en-GB" sz="2400" dirty="0">
                <a:latin typeface="Cambria" panose="02040503050406030204" pitchFamily="18" charset="0"/>
              </a:rPr>
              <a:t>What are the mobilizing factors and inhibitors of such engagement?</a:t>
            </a:r>
          </a:p>
          <a:p>
            <a:pPr lvl="0"/>
            <a:endParaRPr lang="en-GB" sz="2400" dirty="0">
              <a:latin typeface="Cambria" panose="02040503050406030204" pitchFamily="18" charset="0"/>
            </a:endParaRPr>
          </a:p>
          <a:p>
            <a:pPr marL="321366" indent="-321366">
              <a:buFont typeface="Arial" panose="020B0604020202020204" pitchFamily="34" charset="0"/>
              <a:buChar char="•"/>
            </a:pPr>
            <a:r>
              <a:rPr lang="en-GB" sz="2400" dirty="0">
                <a:latin typeface="Cambria" panose="02040503050406030204" pitchFamily="18" charset="0"/>
              </a:rPr>
              <a:t>What are the educational benefits and drawbacks of young people’s civic activism principally regarding identity, capacity and efficacy for individual and social benefit from the local to the global?</a:t>
            </a:r>
          </a:p>
          <a:p>
            <a:pPr lvl="0"/>
            <a:endParaRPr lang="en-GB" sz="2400" dirty="0">
              <a:latin typeface="Cambria" panose="02040503050406030204" pitchFamily="18" charset="0"/>
            </a:endParaRPr>
          </a:p>
          <a:p>
            <a:pPr marL="321366" indent="-321366">
              <a:buFont typeface="Arial" panose="020B0604020202020204" pitchFamily="34" charset="0"/>
              <a:buChar char="•"/>
            </a:pPr>
            <a:r>
              <a:rPr lang="en-GB" sz="2400" dirty="0">
                <a:latin typeface="Cambria" panose="02040503050406030204" pitchFamily="18" charset="0"/>
              </a:rPr>
              <a:t>What educational processes are apt for optimising the educational benefits of young people’s civic activism?</a:t>
            </a:r>
          </a:p>
        </p:txBody>
      </p:sp>
    </p:spTree>
    <p:extLst>
      <p:ext uri="{BB962C8B-B14F-4D97-AF65-F5344CB8AC3E}">
        <p14:creationId xmlns:p14="http://schemas.microsoft.com/office/powerpoint/2010/main" val="1358829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2502" y="332657"/>
            <a:ext cx="3211959" cy="1116582"/>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4717" y="5968723"/>
            <a:ext cx="1532358" cy="36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1617" y="5918513"/>
            <a:ext cx="999528" cy="500348"/>
          </a:xfrm>
          <a:prstGeom prst="rect">
            <a:avLst/>
          </a:prstGeom>
        </p:spPr>
      </p:pic>
      <p:pic>
        <p:nvPicPr>
          <p:cNvPr id="1029" name="Picture 5" descr="C:\Users\as1985\Google Drive\Leverhulme\elte-logo-en (1)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6485" y="5973084"/>
            <a:ext cx="1384399" cy="4661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8627" y="5980658"/>
            <a:ext cx="709084" cy="549006"/>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86223" y="5728156"/>
            <a:ext cx="883952" cy="881063"/>
          </a:xfrm>
          <a:prstGeom prst="rect">
            <a:avLst/>
          </a:prstGeom>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1699" y="5906216"/>
            <a:ext cx="827698"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19445" y="5868929"/>
            <a:ext cx="499772" cy="660735"/>
          </a:xfrm>
          <a:prstGeom prst="rect">
            <a:avLst/>
          </a:prstGeom>
        </p:spPr>
      </p:pic>
      <p:sp>
        <p:nvSpPr>
          <p:cNvPr id="14" name="Title 1"/>
          <p:cNvSpPr txBox="1">
            <a:spLocks/>
          </p:cNvSpPr>
          <p:nvPr/>
        </p:nvSpPr>
        <p:spPr>
          <a:xfrm>
            <a:off x="585559" y="1333794"/>
            <a:ext cx="8167544" cy="543616"/>
          </a:xfrm>
          <a:prstGeom prst="rect">
            <a:avLst/>
          </a:prstGeom>
        </p:spPr>
        <p:txBody>
          <a:bodyPr vert="horz" lIns="91377" tIns="45688" rIns="91377" bIns="45688" rtlCol="0" anchor="ctr">
            <a:normAutofit fontScale="97500"/>
          </a:bodyPr>
          <a:lstStyle>
            <a:lvl1pPr algn="l" defTabSz="650001" rtl="0" eaLnBrk="1" latinLnBrk="0" hangingPunct="1">
              <a:spcBef>
                <a:spcPct val="0"/>
              </a:spcBef>
              <a:buNone/>
              <a:defRPr sz="7800" b="1" kern="1200">
                <a:solidFill>
                  <a:schemeClr val="tx1"/>
                </a:solidFill>
                <a:latin typeface="Cambria"/>
                <a:ea typeface="+mj-ea"/>
                <a:cs typeface="Cambria"/>
              </a:defRPr>
            </a:lvl1pPr>
          </a:lstStyle>
          <a:p>
            <a:r>
              <a:rPr lang="en-GB" sz="2249" i="1" dirty="0"/>
              <a:t>Countries, characterizations and key terms</a:t>
            </a:r>
          </a:p>
        </p:txBody>
      </p:sp>
      <p:sp>
        <p:nvSpPr>
          <p:cNvPr id="15" name="TextBox 14"/>
          <p:cNvSpPr txBox="1"/>
          <p:nvPr/>
        </p:nvSpPr>
        <p:spPr>
          <a:xfrm>
            <a:off x="586402" y="1877410"/>
            <a:ext cx="11142618" cy="3970318"/>
          </a:xfrm>
          <a:prstGeom prst="rect">
            <a:avLst/>
          </a:prstGeom>
          <a:noFill/>
        </p:spPr>
        <p:txBody>
          <a:bodyPr wrap="square" rtlCol="0">
            <a:spAutoFit/>
          </a:bodyPr>
          <a:lstStyle/>
          <a:p>
            <a:pPr marL="321366" indent="-321366">
              <a:buFont typeface="Arial" panose="020B0604020202020204" pitchFamily="34" charset="0"/>
              <a:buChar char="•"/>
            </a:pPr>
            <a:r>
              <a:rPr lang="en-GB" sz="2800" dirty="0">
                <a:latin typeface="Cambria" panose="02040503050406030204" pitchFamily="18" charset="0"/>
              </a:rPr>
              <a:t>None of our countries represent a type but are important as individual sites and as means to reflect more generally.</a:t>
            </a:r>
          </a:p>
          <a:p>
            <a:pPr marL="321366" indent="-321366">
              <a:buFont typeface="Arial" panose="020B0604020202020204" pitchFamily="34" charset="0"/>
              <a:buChar char="•"/>
            </a:pPr>
            <a:r>
              <a:rPr lang="en-GB" sz="2800" dirty="0">
                <a:latin typeface="Cambria" panose="02040503050406030204" pitchFamily="18" charset="0"/>
              </a:rPr>
              <a:t>Key terms: youth, education, engagement and activism</a:t>
            </a:r>
          </a:p>
          <a:p>
            <a:pPr marL="321366" indent="-321366">
              <a:buFont typeface="Arial" panose="020B0604020202020204" pitchFamily="34" charset="0"/>
              <a:buChar char="•"/>
            </a:pPr>
            <a:r>
              <a:rPr lang="en-GB" sz="2800" dirty="0"/>
              <a:t>Styles of engagement: ‘political consumerism’ (</a:t>
            </a:r>
            <a:r>
              <a:rPr lang="en-GB" sz="2800" dirty="0" err="1"/>
              <a:t>Micheletti</a:t>
            </a:r>
            <a:r>
              <a:rPr lang="en-GB" sz="2800" dirty="0"/>
              <a:t>, 2003), ‘mundane citizenship’ (</a:t>
            </a:r>
            <a:r>
              <a:rPr lang="en-GB" sz="2800" dirty="0" err="1"/>
              <a:t>Bakardjieva</a:t>
            </a:r>
            <a:r>
              <a:rPr lang="en-GB" sz="2800" dirty="0"/>
              <a:t>, 2012), ‘self-actualizing citizen’ (Bennett , Wells and </a:t>
            </a:r>
            <a:r>
              <a:rPr lang="en-GB" sz="2800" dirty="0" err="1"/>
              <a:t>Freelon</a:t>
            </a:r>
            <a:r>
              <a:rPr lang="en-GB" sz="2800" dirty="0"/>
              <a:t>, 2011), ‘networking citizen’ (Loader, </a:t>
            </a:r>
            <a:r>
              <a:rPr lang="en-GB" sz="2800" dirty="0" err="1"/>
              <a:t>Vromen</a:t>
            </a:r>
            <a:r>
              <a:rPr lang="en-GB" sz="2800" dirty="0"/>
              <a:t> and </a:t>
            </a:r>
            <a:r>
              <a:rPr lang="en-GB" sz="2800" dirty="0" err="1"/>
              <a:t>Xenos</a:t>
            </a:r>
            <a:r>
              <a:rPr lang="en-GB" sz="2800" dirty="0"/>
              <a:t>, 2014), ‘critical citizen’ (Norris, 1999), ‘everyday-maker’ (Bang &amp; Sorensen, 1999), ‘reflexive citizen’ (Bang, 2009) and ‘engaged citizen’ (Dalton, 2006 and 2008). (</a:t>
            </a:r>
            <a:r>
              <a:rPr lang="en-GB" sz="2800" dirty="0" err="1"/>
              <a:t>Behzad</a:t>
            </a:r>
            <a:r>
              <a:rPr lang="en-GB" sz="2800" dirty="0"/>
              <a:t> </a:t>
            </a:r>
            <a:r>
              <a:rPr lang="en-GB" sz="2800" dirty="0" err="1"/>
              <a:t>Fallahzadeh</a:t>
            </a:r>
            <a:r>
              <a:rPr lang="en-GB" sz="2800" dirty="0"/>
              <a:t> and </a:t>
            </a:r>
            <a:r>
              <a:rPr lang="en-GB" sz="2800" i="1" dirty="0"/>
              <a:t>Erik </a:t>
            </a:r>
            <a:r>
              <a:rPr lang="en-GB" sz="2800" i="1" dirty="0" err="1"/>
              <a:t>Amnå</a:t>
            </a:r>
            <a:r>
              <a:rPr lang="en-GB" sz="2800" dirty="0"/>
              <a:t> (2016)</a:t>
            </a:r>
          </a:p>
        </p:txBody>
      </p:sp>
    </p:spTree>
    <p:extLst>
      <p:ext uri="{BB962C8B-B14F-4D97-AF65-F5344CB8AC3E}">
        <p14:creationId xmlns:p14="http://schemas.microsoft.com/office/powerpoint/2010/main" val="12130096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TotalTime>
  <Words>2236</Words>
  <Application>Microsoft Office PowerPoint</Application>
  <PresentationFormat>Widescreen</PresentationFormat>
  <Paragraphs>161</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Cambria</vt:lpstr>
      <vt:lpstr>Times New Roman</vt:lpstr>
      <vt:lpstr>Office Theme</vt:lpstr>
      <vt:lpstr>Youth activism, engagement and the development of new civic learning spaces (Leverhulme International Network)</vt:lpstr>
      <vt:lpstr>Project team Ian Davies, University of York, UK. Mark Evans, University of Toronto, Canada. Márta Fülöp, Institute of Cognitive Neuroscience and Psychology, Hungarian Academy of Sciences and Eötvös Loránd University, Hungary. Dina Kiwan, University of Birmingham, UK. Andrew Peterson, University of South Australia and University of Birmingham, UK. Jasmine Sim, National Institute of Education, Singapore.  Network facilitator: Wendy Burns, University of York, UK</vt:lpstr>
      <vt:lpstr> Professor James Arthur  Dr Wei Shin Leong  Professor Antal Orkeny  Dr Alan Sears  Dr Maha Shuayb  Dr James Sloam  Professor Lynn Staeheli  Dr Libby Tudball Budapest conference June 2019:  Panel members and key note speakers from: Canada, Chile, Hungary, Lebanon,  New Zealand, Singapore, South Africa.</vt:lpstr>
      <vt:lpstr>PowerPoint Presentation</vt:lpstr>
      <vt:lpstr>Youth activism, engagement and the development of new civic learning spaces: A comparative perspective across six countries</vt:lpstr>
      <vt:lpstr>Education and engagement: a virtuous circle?  Well qualified people are more likely than others to understand and play a constructive role in democratic societies. This engagement is perhaps the central purpose of schooling.   Outside school people will continue to learn. Through their engagement they will understand more about key issues and be better able to make things happen. </vt:lpstr>
      <vt:lpstr>Education and engagement: a vicious circle?  If schools and individual teachers insist that students should become involved in particular causes for specific purposes, when do we need to draw the line? When would we suggest that indoctrination is being attempted?   And what happens when those young people become actively involved in the ‘real’ world beyond school? Is it possible that education is the last thing on the minds of most activists?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Davies</dc:creator>
  <cp:lastModifiedBy>Wendy Burns</cp:lastModifiedBy>
  <cp:revision>58</cp:revision>
  <cp:lastPrinted>2019-06-11T15:33:29Z</cp:lastPrinted>
  <dcterms:created xsi:type="dcterms:W3CDTF">2019-05-27T09:20:52Z</dcterms:created>
  <dcterms:modified xsi:type="dcterms:W3CDTF">2019-06-14T13:41:04Z</dcterms:modified>
</cp:coreProperties>
</file>